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80" r:id="rId4"/>
    <p:sldId id="281" r:id="rId5"/>
    <p:sldId id="282" r:id="rId6"/>
    <p:sldId id="283" r:id="rId7"/>
    <p:sldId id="291" r:id="rId8"/>
    <p:sldId id="284" r:id="rId9"/>
    <p:sldId id="285" r:id="rId10"/>
    <p:sldId id="286" r:id="rId11"/>
    <p:sldId id="287" r:id="rId12"/>
    <p:sldId id="288" r:id="rId13"/>
    <p:sldId id="289" r:id="rId14"/>
    <p:sldId id="290" r:id="rId15"/>
    <p:sldId id="278" r:id="rId16"/>
    <p:sldId id="279" r:id="rId17"/>
  </p:sldIdLst>
  <p:sldSz cx="18288000" cy="10287000"/>
  <p:notesSz cx="18288000" cy="10287000"/>
  <p:defaultTextStyle>
    <a:defPPr>
      <a:defRPr kern="0"/>
    </a:defPPr>
  </p:defaultTextStyle>
  <p:extLst>
    <p:ext uri="{521415D9-36F7-43E2-AB2F-B90AF26B5E84}">
      <p14:sectionLst xmlns:p14="http://schemas.microsoft.com/office/powerpoint/2010/main">
        <p14:section name="Default Section" id="{4B24E7AA-48E8-4921-88F2-F98696A86364}">
          <p14:sldIdLst>
            <p14:sldId id="256"/>
            <p14:sldId id="257"/>
            <p14:sldId id="280"/>
            <p14:sldId id="281"/>
            <p14:sldId id="282"/>
            <p14:sldId id="283"/>
            <p14:sldId id="291"/>
            <p14:sldId id="284"/>
          </p14:sldIdLst>
        </p14:section>
        <p14:section name="Untitled Section" id="{98680509-63F9-43D0-95C6-E5E5D1D388A3}">
          <p14:sldIdLst>
            <p14:sldId id="285"/>
            <p14:sldId id="286"/>
            <p14:sldId id="287"/>
            <p14:sldId id="288"/>
            <p14:sldId id="289"/>
            <p14:sldId id="290"/>
            <p14:sldId id="278"/>
            <p14:sldId id="279"/>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E32D31-FDBC-76B5-ADC5-5D58C20ACDA6}" v="116" dt="2025-06-01T06:42:47.18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29" autoAdjust="0"/>
  </p:normalViewPr>
  <p:slideViewPr>
    <p:cSldViewPr>
      <p:cViewPr varScale="1">
        <p:scale>
          <a:sx n="43" d="100"/>
          <a:sy n="43" d="100"/>
        </p:scale>
        <p:origin x="93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3200" b="1" i="0">
                <a:solidFill>
                  <a:schemeClr val="tx1"/>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100" b="1" i="0">
                <a:solidFill>
                  <a:srgbClr val="E72929"/>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3100" b="1" i="0">
                <a:solidFill>
                  <a:srgbClr val="E72929"/>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113516" y="1188085"/>
            <a:ext cx="7174865" cy="9099550"/>
          </a:xfrm>
          <a:custGeom>
            <a:avLst/>
            <a:gdLst/>
            <a:ahLst/>
            <a:cxnLst/>
            <a:rect l="l" t="t" r="r" b="b"/>
            <a:pathLst>
              <a:path w="7174865" h="9099550">
                <a:moveTo>
                  <a:pt x="3587241" y="0"/>
                </a:moveTo>
                <a:lnTo>
                  <a:pt x="0" y="3587242"/>
                </a:lnTo>
                <a:lnTo>
                  <a:pt x="0" y="9098935"/>
                </a:lnTo>
                <a:lnTo>
                  <a:pt x="7174483" y="9098935"/>
                </a:lnTo>
                <a:lnTo>
                  <a:pt x="7174483" y="3587242"/>
                </a:lnTo>
                <a:lnTo>
                  <a:pt x="3587241" y="0"/>
                </a:lnTo>
                <a:close/>
              </a:path>
            </a:pathLst>
          </a:custGeom>
          <a:solidFill>
            <a:srgbClr val="DDDDDD"/>
          </a:solidFill>
        </p:spPr>
        <p:txBody>
          <a:bodyPr wrap="square" lIns="0" tIns="0" rIns="0" bIns="0" rtlCol="0"/>
          <a:lstStyle/>
          <a:p>
            <a:endParaRPr/>
          </a:p>
        </p:txBody>
      </p:sp>
      <p:sp>
        <p:nvSpPr>
          <p:cNvPr id="17" name="bg object 17"/>
          <p:cNvSpPr/>
          <p:nvPr/>
        </p:nvSpPr>
        <p:spPr>
          <a:xfrm>
            <a:off x="7526401" y="0"/>
            <a:ext cx="7174865" cy="6964680"/>
          </a:xfrm>
          <a:custGeom>
            <a:avLst/>
            <a:gdLst/>
            <a:ahLst/>
            <a:cxnLst/>
            <a:rect l="l" t="t" r="r" b="b"/>
            <a:pathLst>
              <a:path w="7174865" h="6964680">
                <a:moveTo>
                  <a:pt x="7174357" y="0"/>
                </a:moveTo>
                <a:lnTo>
                  <a:pt x="0" y="0"/>
                </a:lnTo>
                <a:lnTo>
                  <a:pt x="0" y="3376929"/>
                </a:lnTo>
                <a:lnTo>
                  <a:pt x="3587115" y="6964172"/>
                </a:lnTo>
                <a:lnTo>
                  <a:pt x="7174357" y="3376929"/>
                </a:lnTo>
                <a:lnTo>
                  <a:pt x="7174357" y="0"/>
                </a:lnTo>
                <a:close/>
              </a:path>
            </a:pathLst>
          </a:custGeom>
          <a:solidFill>
            <a:srgbClr val="E72929"/>
          </a:solidFill>
        </p:spPr>
        <p:txBody>
          <a:bodyPr wrap="square" lIns="0" tIns="0" rIns="0" bIns="0" rtlCol="0"/>
          <a:lstStyle/>
          <a:p>
            <a:endParaRPr/>
          </a:p>
        </p:txBody>
      </p:sp>
      <p:sp>
        <p:nvSpPr>
          <p:cNvPr id="18" name="bg object 18"/>
          <p:cNvSpPr/>
          <p:nvPr/>
        </p:nvSpPr>
        <p:spPr>
          <a:xfrm>
            <a:off x="11237214" y="2209800"/>
            <a:ext cx="6927215" cy="6927215"/>
          </a:xfrm>
          <a:custGeom>
            <a:avLst/>
            <a:gdLst/>
            <a:ahLst/>
            <a:cxnLst/>
            <a:rect l="l" t="t" r="r" b="b"/>
            <a:pathLst>
              <a:path w="6927215" h="6927215">
                <a:moveTo>
                  <a:pt x="3463543" y="0"/>
                </a:moveTo>
                <a:lnTo>
                  <a:pt x="0" y="3463544"/>
                </a:lnTo>
                <a:lnTo>
                  <a:pt x="3463543" y="6927151"/>
                </a:lnTo>
                <a:lnTo>
                  <a:pt x="6927087" y="3463544"/>
                </a:lnTo>
                <a:lnTo>
                  <a:pt x="3463543" y="0"/>
                </a:lnTo>
                <a:close/>
              </a:path>
            </a:pathLst>
          </a:custGeom>
          <a:solidFill>
            <a:srgbClr val="DDDDDD"/>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11953494" y="2926079"/>
            <a:ext cx="5494527" cy="5494528"/>
          </a:xfrm>
          <a:prstGeom prst="rect">
            <a:avLst/>
          </a:prstGeom>
        </p:spPr>
      </p:pic>
      <p:sp>
        <p:nvSpPr>
          <p:cNvPr id="20" name="bg object 20"/>
          <p:cNvSpPr/>
          <p:nvPr/>
        </p:nvSpPr>
        <p:spPr>
          <a:xfrm>
            <a:off x="13674344" y="5673344"/>
            <a:ext cx="4613910" cy="4613910"/>
          </a:xfrm>
          <a:custGeom>
            <a:avLst/>
            <a:gdLst/>
            <a:ahLst/>
            <a:cxnLst/>
            <a:rect l="l" t="t" r="r" b="b"/>
            <a:pathLst>
              <a:path w="4613909" h="4613909">
                <a:moveTo>
                  <a:pt x="4613656" y="0"/>
                </a:moveTo>
                <a:lnTo>
                  <a:pt x="0" y="4613678"/>
                </a:lnTo>
                <a:lnTo>
                  <a:pt x="4613656" y="4613678"/>
                </a:lnTo>
                <a:lnTo>
                  <a:pt x="4613656" y="0"/>
                </a:lnTo>
                <a:close/>
              </a:path>
            </a:pathLst>
          </a:custGeom>
          <a:solidFill>
            <a:srgbClr val="15AFF8"/>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19683"/>
            <a:ext cx="15328900" cy="1165860"/>
          </a:xfrm>
          <a:custGeom>
            <a:avLst/>
            <a:gdLst/>
            <a:ahLst/>
            <a:cxnLst/>
            <a:rect l="l" t="t" r="r" b="b"/>
            <a:pathLst>
              <a:path w="15328900" h="1165860">
                <a:moveTo>
                  <a:pt x="14351635" y="0"/>
                </a:moveTo>
                <a:lnTo>
                  <a:pt x="0" y="0"/>
                </a:lnTo>
                <a:lnTo>
                  <a:pt x="0" y="1165733"/>
                </a:lnTo>
                <a:lnTo>
                  <a:pt x="14351635" y="1165733"/>
                </a:lnTo>
                <a:lnTo>
                  <a:pt x="15328646" y="582930"/>
                </a:lnTo>
                <a:lnTo>
                  <a:pt x="14351635" y="0"/>
                </a:lnTo>
                <a:close/>
              </a:path>
            </a:pathLst>
          </a:custGeom>
          <a:solidFill>
            <a:srgbClr val="F0F3F3"/>
          </a:solidFill>
        </p:spPr>
        <p:txBody>
          <a:bodyPr wrap="square" lIns="0" tIns="0" rIns="0" bIns="0" rtlCol="0"/>
          <a:lstStyle/>
          <a:p>
            <a:endParaRPr/>
          </a:p>
        </p:txBody>
      </p:sp>
      <p:sp>
        <p:nvSpPr>
          <p:cNvPr id="17" name="bg object 17"/>
          <p:cNvSpPr/>
          <p:nvPr/>
        </p:nvSpPr>
        <p:spPr>
          <a:xfrm>
            <a:off x="0" y="519683"/>
            <a:ext cx="936625" cy="1165860"/>
          </a:xfrm>
          <a:custGeom>
            <a:avLst/>
            <a:gdLst/>
            <a:ahLst/>
            <a:cxnLst/>
            <a:rect l="l" t="t" r="r" b="b"/>
            <a:pathLst>
              <a:path w="936625" h="1165860">
                <a:moveTo>
                  <a:pt x="353466" y="0"/>
                </a:moveTo>
                <a:lnTo>
                  <a:pt x="0" y="0"/>
                </a:lnTo>
                <a:lnTo>
                  <a:pt x="0" y="1165860"/>
                </a:lnTo>
                <a:lnTo>
                  <a:pt x="353466" y="1165860"/>
                </a:lnTo>
                <a:lnTo>
                  <a:pt x="936307" y="582930"/>
                </a:lnTo>
                <a:lnTo>
                  <a:pt x="353466" y="0"/>
                </a:lnTo>
                <a:close/>
              </a:path>
            </a:pathLst>
          </a:custGeom>
          <a:solidFill>
            <a:srgbClr val="FF5656"/>
          </a:solidFill>
        </p:spPr>
        <p:txBody>
          <a:bodyPr wrap="square" lIns="0" tIns="0" rIns="0" bIns="0" rtlCol="0"/>
          <a:lstStyle/>
          <a:p>
            <a:endParaRPr/>
          </a:p>
        </p:txBody>
      </p:sp>
      <p:sp>
        <p:nvSpPr>
          <p:cNvPr id="2" name="Holder 2"/>
          <p:cNvSpPr>
            <a:spLocks noGrp="1"/>
          </p:cNvSpPr>
          <p:nvPr>
            <p:ph type="title"/>
          </p:nvPr>
        </p:nvSpPr>
        <p:spPr>
          <a:xfrm>
            <a:off x="1016000" y="699338"/>
            <a:ext cx="16256000" cy="574675"/>
          </a:xfrm>
          <a:prstGeom prst="rect">
            <a:avLst/>
          </a:prstGeom>
        </p:spPr>
        <p:txBody>
          <a:bodyPr wrap="square" lIns="0" tIns="0" rIns="0" bIns="0">
            <a:spAutoFit/>
          </a:bodyPr>
          <a:lstStyle>
            <a:lvl1pPr>
              <a:defRPr sz="3200" b="1" i="0">
                <a:solidFill>
                  <a:schemeClr val="tx1"/>
                </a:solidFill>
                <a:latin typeface="Calibri"/>
                <a:cs typeface="Calibri"/>
              </a:defRPr>
            </a:lvl1pPr>
          </a:lstStyle>
          <a:p>
            <a:endParaRPr/>
          </a:p>
        </p:txBody>
      </p:sp>
      <p:sp>
        <p:nvSpPr>
          <p:cNvPr id="3" name="Holder 3"/>
          <p:cNvSpPr>
            <a:spLocks noGrp="1"/>
          </p:cNvSpPr>
          <p:nvPr>
            <p:ph type="body" idx="1"/>
          </p:nvPr>
        </p:nvSpPr>
        <p:spPr>
          <a:xfrm>
            <a:off x="9473310" y="2646121"/>
            <a:ext cx="8470900" cy="4307840"/>
          </a:xfrm>
          <a:prstGeom prst="rect">
            <a:avLst/>
          </a:prstGeom>
        </p:spPr>
        <p:txBody>
          <a:bodyPr wrap="square" lIns="0" tIns="0" rIns="0" bIns="0">
            <a:spAutoFit/>
          </a:bodyPr>
          <a:lstStyle>
            <a:lvl1pPr>
              <a:defRPr sz="3100" b="1" i="0">
                <a:solidFill>
                  <a:srgbClr val="E72929"/>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5/31/2025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329921" y="1607185"/>
            <a:ext cx="5958205" cy="8680450"/>
          </a:xfrm>
          <a:custGeom>
            <a:avLst/>
            <a:gdLst/>
            <a:ahLst/>
            <a:cxnLst/>
            <a:rect l="l" t="t" r="r" b="b"/>
            <a:pathLst>
              <a:path w="5958205" h="8680450">
                <a:moveTo>
                  <a:pt x="2979039" y="0"/>
                </a:moveTo>
                <a:lnTo>
                  <a:pt x="0" y="3422015"/>
                </a:lnTo>
                <a:lnTo>
                  <a:pt x="0" y="8679835"/>
                </a:lnTo>
                <a:lnTo>
                  <a:pt x="5958078" y="8679835"/>
                </a:lnTo>
                <a:lnTo>
                  <a:pt x="5958078" y="3422015"/>
                </a:lnTo>
                <a:lnTo>
                  <a:pt x="2979039" y="0"/>
                </a:lnTo>
                <a:close/>
              </a:path>
            </a:pathLst>
          </a:custGeom>
          <a:solidFill>
            <a:srgbClr val="E72929"/>
          </a:solidFill>
        </p:spPr>
        <p:txBody>
          <a:bodyPr wrap="square" lIns="0" tIns="0" rIns="0" bIns="0" rtlCol="0"/>
          <a:lstStyle/>
          <a:p>
            <a:endParaRPr/>
          </a:p>
        </p:txBody>
      </p:sp>
      <p:sp>
        <p:nvSpPr>
          <p:cNvPr id="3" name="object 3"/>
          <p:cNvSpPr txBox="1"/>
          <p:nvPr/>
        </p:nvSpPr>
        <p:spPr>
          <a:xfrm>
            <a:off x="875326" y="4146715"/>
            <a:ext cx="9795510" cy="1240724"/>
          </a:xfrm>
          <a:prstGeom prst="rect">
            <a:avLst/>
          </a:prstGeom>
        </p:spPr>
        <p:txBody>
          <a:bodyPr vert="horz" wrap="square" lIns="0" tIns="9525" rIns="0" bIns="0" rtlCol="0" anchor="t">
            <a:spAutoFit/>
          </a:bodyPr>
          <a:lstStyle/>
          <a:p>
            <a:pPr marL="3998595" marR="5080" indent="-3987165">
              <a:lnSpc>
                <a:spcPct val="100400"/>
              </a:lnSpc>
              <a:spcBef>
                <a:spcPts val="75"/>
              </a:spcBef>
            </a:pPr>
            <a:r>
              <a:rPr lang="en-US" sz="4000" b="1" spc="130" dirty="0">
                <a:latin typeface="+mj-lt"/>
                <a:cs typeface="Times New Roman"/>
              </a:rPr>
              <a:t>“</a:t>
            </a:r>
            <a:r>
              <a:rPr lang="en-US" sz="4000" b="1" i="1" dirty="0">
                <a:solidFill>
                  <a:srgbClr val="000000"/>
                </a:solidFill>
                <a:latin typeface="+mj-lt"/>
                <a:cs typeface="Times New Roman"/>
              </a:rPr>
              <a:t>Facial Recognition-Based Cabin Access Verification</a:t>
            </a:r>
            <a:r>
              <a:rPr lang="en-US" sz="4000" b="1" i="1" u="none" strike="noStrike" dirty="0">
                <a:solidFill>
                  <a:srgbClr val="000000"/>
                </a:solidFill>
                <a:effectLst/>
                <a:latin typeface="+mj-lt"/>
                <a:cs typeface="Times New Roman"/>
              </a:rPr>
              <a:t> System</a:t>
            </a:r>
            <a:r>
              <a:rPr lang="en-US" sz="4000" b="1" spc="765" dirty="0">
                <a:latin typeface="+mj-lt"/>
                <a:cs typeface="Times New Roman"/>
              </a:rPr>
              <a:t>”</a:t>
            </a:r>
            <a:endParaRPr lang="en-US" sz="4000" b="1">
              <a:latin typeface="+mj-lt"/>
              <a:cs typeface="Times New Roman"/>
            </a:endParaRPr>
          </a:p>
        </p:txBody>
      </p:sp>
      <p:grpSp>
        <p:nvGrpSpPr>
          <p:cNvPr id="4" name="object 4"/>
          <p:cNvGrpSpPr/>
          <p:nvPr/>
        </p:nvGrpSpPr>
        <p:grpSpPr>
          <a:xfrm>
            <a:off x="3074371" y="-603"/>
            <a:ext cx="15213629" cy="10287603"/>
            <a:chOff x="3074515" y="0"/>
            <a:chExt cx="15213629" cy="10287603"/>
          </a:xfrm>
        </p:grpSpPr>
        <p:sp>
          <p:nvSpPr>
            <p:cNvPr id="5" name="object 5"/>
            <p:cNvSpPr/>
            <p:nvPr/>
          </p:nvSpPr>
          <p:spPr>
            <a:xfrm>
              <a:off x="9277350" y="0"/>
              <a:ext cx="6308090" cy="5593715"/>
            </a:xfrm>
            <a:custGeom>
              <a:avLst/>
              <a:gdLst/>
              <a:ahLst/>
              <a:cxnLst/>
              <a:rect l="l" t="t" r="r" b="b"/>
              <a:pathLst>
                <a:path w="6308090" h="5593715">
                  <a:moveTo>
                    <a:pt x="6307836" y="0"/>
                  </a:moveTo>
                  <a:lnTo>
                    <a:pt x="0" y="0"/>
                  </a:lnTo>
                  <a:lnTo>
                    <a:pt x="0" y="2712339"/>
                  </a:lnTo>
                  <a:lnTo>
                    <a:pt x="3153918" y="5593461"/>
                  </a:lnTo>
                  <a:lnTo>
                    <a:pt x="6307836" y="2712339"/>
                  </a:lnTo>
                  <a:lnTo>
                    <a:pt x="6307836" y="0"/>
                  </a:lnTo>
                  <a:close/>
                </a:path>
              </a:pathLst>
            </a:custGeom>
            <a:solidFill>
              <a:srgbClr val="15AFF8"/>
            </a:solidFill>
          </p:spPr>
          <p:txBody>
            <a:bodyPr wrap="square" lIns="0" tIns="0" rIns="0" bIns="0" rtlCol="0"/>
            <a:lstStyle/>
            <a:p>
              <a:endParaRPr/>
            </a:p>
          </p:txBody>
        </p:sp>
        <p:sp>
          <p:nvSpPr>
            <p:cNvPr id="6" name="object 6"/>
            <p:cNvSpPr/>
            <p:nvPr/>
          </p:nvSpPr>
          <p:spPr>
            <a:xfrm>
              <a:off x="12339447" y="1844420"/>
              <a:ext cx="5939155" cy="5887085"/>
            </a:xfrm>
            <a:custGeom>
              <a:avLst/>
              <a:gdLst/>
              <a:ahLst/>
              <a:cxnLst/>
              <a:rect l="l" t="t" r="r" b="b"/>
              <a:pathLst>
                <a:path w="5939155" h="5887084">
                  <a:moveTo>
                    <a:pt x="3204591" y="0"/>
                  </a:moveTo>
                  <a:lnTo>
                    <a:pt x="0" y="2706116"/>
                  </a:lnTo>
                  <a:lnTo>
                    <a:pt x="2734310" y="5886704"/>
                  </a:lnTo>
                  <a:lnTo>
                    <a:pt x="5939028" y="3180588"/>
                  </a:lnTo>
                  <a:lnTo>
                    <a:pt x="3204591" y="0"/>
                  </a:lnTo>
                  <a:close/>
                </a:path>
              </a:pathLst>
            </a:custGeom>
            <a:solidFill>
              <a:srgbClr val="DDDDDD"/>
            </a:solidFill>
          </p:spPr>
          <p:txBody>
            <a:bodyPr wrap="square" lIns="0" tIns="0" rIns="0" bIns="0" rtlCol="0"/>
            <a:lstStyle/>
            <a:p>
              <a:endParaRPr/>
            </a:p>
          </p:txBody>
        </p:sp>
        <p:pic>
          <p:nvPicPr>
            <p:cNvPr id="7" name="object 7"/>
            <p:cNvPicPr/>
            <p:nvPr/>
          </p:nvPicPr>
          <p:blipFill>
            <a:blip r:embed="rId2" cstate="print"/>
            <a:stretch>
              <a:fillRect/>
            </a:stretch>
          </p:blipFill>
          <p:spPr>
            <a:xfrm>
              <a:off x="13337667" y="2859785"/>
              <a:ext cx="4362958" cy="4221607"/>
            </a:xfrm>
            <a:prstGeom prst="rect">
              <a:avLst/>
            </a:prstGeom>
          </p:spPr>
        </p:pic>
        <p:sp>
          <p:nvSpPr>
            <p:cNvPr id="8" name="object 8"/>
            <p:cNvSpPr/>
            <p:nvPr/>
          </p:nvSpPr>
          <p:spPr>
            <a:xfrm>
              <a:off x="14915659" y="6087078"/>
              <a:ext cx="3372485" cy="4200525"/>
            </a:xfrm>
            <a:custGeom>
              <a:avLst/>
              <a:gdLst/>
              <a:ahLst/>
              <a:cxnLst/>
              <a:rect l="l" t="t" r="r" b="b"/>
              <a:pathLst>
                <a:path w="3372484" h="4200525">
                  <a:moveTo>
                    <a:pt x="3372341" y="0"/>
                  </a:moveTo>
                  <a:lnTo>
                    <a:pt x="0" y="4199921"/>
                  </a:lnTo>
                  <a:lnTo>
                    <a:pt x="3372341" y="4199921"/>
                  </a:lnTo>
                  <a:lnTo>
                    <a:pt x="3372341" y="0"/>
                  </a:lnTo>
                  <a:close/>
                </a:path>
              </a:pathLst>
            </a:custGeom>
            <a:solidFill>
              <a:srgbClr val="E72929"/>
            </a:solidFill>
          </p:spPr>
          <p:txBody>
            <a:bodyPr wrap="square" lIns="0" tIns="0" rIns="0" bIns="0" rtlCol="0"/>
            <a:lstStyle/>
            <a:p>
              <a:endParaRPr/>
            </a:p>
          </p:txBody>
        </p:sp>
        <p:sp>
          <p:nvSpPr>
            <p:cNvPr id="9" name="object 9"/>
            <p:cNvSpPr/>
            <p:nvPr/>
          </p:nvSpPr>
          <p:spPr>
            <a:xfrm>
              <a:off x="3074515" y="7235818"/>
              <a:ext cx="8106409" cy="1064895"/>
            </a:xfrm>
            <a:custGeom>
              <a:avLst/>
              <a:gdLst/>
              <a:ahLst/>
              <a:cxnLst/>
              <a:rect l="l" t="t" r="r" b="b"/>
              <a:pathLst>
                <a:path w="8106409" h="1064895">
                  <a:moveTo>
                    <a:pt x="8106200" y="0"/>
                  </a:moveTo>
                  <a:lnTo>
                    <a:pt x="582537" y="0"/>
                  </a:lnTo>
                  <a:lnTo>
                    <a:pt x="0" y="1064319"/>
                  </a:lnTo>
                  <a:lnTo>
                    <a:pt x="7523639" y="1064319"/>
                  </a:lnTo>
                  <a:lnTo>
                    <a:pt x="8106200" y="0"/>
                  </a:lnTo>
                  <a:close/>
                </a:path>
              </a:pathLst>
            </a:custGeom>
            <a:solidFill>
              <a:srgbClr val="15AFF8"/>
            </a:solidFill>
          </p:spPr>
          <p:txBody>
            <a:bodyPr wrap="square" lIns="0" tIns="0" rIns="0" bIns="0" rtlCol="0"/>
            <a:lstStyle/>
            <a:p>
              <a:endParaRPr/>
            </a:p>
          </p:txBody>
        </p:sp>
        <p:sp>
          <p:nvSpPr>
            <p:cNvPr id="10" name="object 10"/>
            <p:cNvSpPr/>
            <p:nvPr/>
          </p:nvSpPr>
          <p:spPr>
            <a:xfrm>
              <a:off x="4461300" y="6829683"/>
              <a:ext cx="6489065" cy="1737995"/>
            </a:xfrm>
            <a:custGeom>
              <a:avLst/>
              <a:gdLst/>
              <a:ahLst/>
              <a:cxnLst/>
              <a:rect l="l" t="t" r="r" b="b"/>
              <a:pathLst>
                <a:path w="6489065" h="1737995">
                  <a:moveTo>
                    <a:pt x="6488704" y="0"/>
                  </a:moveTo>
                  <a:lnTo>
                    <a:pt x="157101" y="0"/>
                  </a:lnTo>
                  <a:lnTo>
                    <a:pt x="0" y="287078"/>
                  </a:lnTo>
                  <a:lnTo>
                    <a:pt x="6018358" y="287078"/>
                  </a:lnTo>
                  <a:lnTo>
                    <a:pt x="5224919" y="1737526"/>
                  </a:lnTo>
                  <a:lnTo>
                    <a:pt x="5537931" y="1737526"/>
                  </a:lnTo>
                  <a:lnTo>
                    <a:pt x="6488704" y="0"/>
                  </a:lnTo>
                  <a:close/>
                </a:path>
                <a:path w="6489065" h="1737995">
                  <a:moveTo>
                    <a:pt x="5268879" y="546030"/>
                  </a:moveTo>
                  <a:lnTo>
                    <a:pt x="4955866" y="546030"/>
                  </a:lnTo>
                  <a:lnTo>
                    <a:pt x="4406028" y="1550926"/>
                  </a:lnTo>
                  <a:lnTo>
                    <a:pt x="4719041" y="1550926"/>
                  </a:lnTo>
                  <a:lnTo>
                    <a:pt x="5268879" y="546030"/>
                  </a:lnTo>
                  <a:close/>
                </a:path>
              </a:pathLst>
            </a:custGeom>
            <a:solidFill>
              <a:srgbClr val="000000"/>
            </a:solidFill>
          </p:spPr>
          <p:txBody>
            <a:bodyPr wrap="square" lIns="0" tIns="0" rIns="0" bIns="0" rtlCol="0"/>
            <a:lstStyle/>
            <a:p>
              <a:endParaRPr/>
            </a:p>
          </p:txBody>
        </p:sp>
      </p:grpSp>
      <p:sp>
        <p:nvSpPr>
          <p:cNvPr id="11" name="object 11"/>
          <p:cNvSpPr txBox="1">
            <a:spLocks noGrp="1"/>
          </p:cNvSpPr>
          <p:nvPr>
            <p:ph type="title"/>
          </p:nvPr>
        </p:nvSpPr>
        <p:spPr>
          <a:xfrm>
            <a:off x="894474" y="2564542"/>
            <a:ext cx="7258050" cy="589280"/>
          </a:xfrm>
          <a:prstGeom prst="rect">
            <a:avLst/>
          </a:prstGeom>
        </p:spPr>
        <p:txBody>
          <a:bodyPr vert="horz" wrap="square" lIns="0" tIns="12065" rIns="0" bIns="0" rtlCol="0">
            <a:spAutoFit/>
          </a:bodyPr>
          <a:lstStyle/>
          <a:p>
            <a:pPr marL="12700">
              <a:lnSpc>
                <a:spcPct val="100000"/>
              </a:lnSpc>
              <a:spcBef>
                <a:spcPts val="95"/>
              </a:spcBef>
            </a:pPr>
            <a:r>
              <a:rPr sz="3700" spc="90" dirty="0"/>
              <a:t>Internship</a:t>
            </a:r>
            <a:r>
              <a:rPr sz="3700" spc="125" dirty="0"/>
              <a:t> </a:t>
            </a:r>
            <a:r>
              <a:rPr sz="3700" spc="140" dirty="0"/>
              <a:t>Program:</a:t>
            </a:r>
            <a:r>
              <a:rPr sz="3700" spc="120" dirty="0"/>
              <a:t> </a:t>
            </a:r>
            <a:r>
              <a:rPr sz="3700" spc="95" dirty="0"/>
              <a:t>Soulvibe.Tech</a:t>
            </a:r>
            <a:endParaRPr sz="3700" dirty="0"/>
          </a:p>
        </p:txBody>
      </p:sp>
      <p:sp>
        <p:nvSpPr>
          <p:cNvPr id="12" name="object 12"/>
          <p:cNvSpPr txBox="1"/>
          <p:nvPr/>
        </p:nvSpPr>
        <p:spPr>
          <a:xfrm>
            <a:off x="3595496" y="7732268"/>
            <a:ext cx="5354955" cy="381515"/>
          </a:xfrm>
          <a:prstGeom prst="rect">
            <a:avLst/>
          </a:prstGeom>
        </p:spPr>
        <p:txBody>
          <a:bodyPr vert="horz" wrap="square" lIns="0" tIns="12065" rIns="0" bIns="0" rtlCol="0">
            <a:spAutoFit/>
          </a:bodyPr>
          <a:lstStyle/>
          <a:p>
            <a:pPr marL="12700">
              <a:lnSpc>
                <a:spcPct val="100000"/>
              </a:lnSpc>
              <a:spcBef>
                <a:spcPts val="95"/>
              </a:spcBef>
            </a:pPr>
            <a:r>
              <a:rPr sz="2400" b="1" dirty="0">
                <a:latin typeface="+mj-lt"/>
                <a:cs typeface="Times New Roman" panose="02020603050405020304" pitchFamily="18" charset="0"/>
              </a:rPr>
              <a:t>Batch</a:t>
            </a:r>
            <a:r>
              <a:rPr sz="2400" b="1" spc="-45" dirty="0">
                <a:latin typeface="+mj-lt"/>
                <a:cs typeface="Times New Roman" panose="02020603050405020304" pitchFamily="18" charset="0"/>
              </a:rPr>
              <a:t> </a:t>
            </a:r>
            <a:r>
              <a:rPr sz="2400" b="1" dirty="0" err="1">
                <a:latin typeface="+mj-lt"/>
                <a:cs typeface="Times New Roman" panose="02020603050405020304" pitchFamily="18" charset="0"/>
              </a:rPr>
              <a:t>Name:</a:t>
            </a:r>
            <a:r>
              <a:rPr lang="en-US" sz="2400" b="0" i="0" dirty="0" err="1">
                <a:solidFill>
                  <a:srgbClr val="222222"/>
                </a:solidFill>
                <a:effectLst/>
                <a:latin typeface="+mj-lt"/>
                <a:cs typeface="Times New Roman" panose="02020603050405020304" pitchFamily="18" charset="0"/>
              </a:rPr>
              <a:t>SVT</a:t>
            </a:r>
            <a:r>
              <a:rPr lang="en-US" sz="2400" b="0" i="0" dirty="0">
                <a:solidFill>
                  <a:srgbClr val="222222"/>
                </a:solidFill>
                <a:effectLst/>
                <a:latin typeface="+mj-lt"/>
                <a:cs typeface="Times New Roman" panose="02020603050405020304" pitchFamily="18" charset="0"/>
              </a:rPr>
              <a:t>/AIMLINT/2025/06/B08</a:t>
            </a:r>
            <a:endParaRPr sz="2400" dirty="0">
              <a:latin typeface="+mj-lt"/>
              <a:cs typeface="Times New Roman" panose="02020603050405020304" pitchFamily="18" charset="0"/>
            </a:endParaRPr>
          </a:p>
        </p:txBody>
      </p:sp>
      <p:sp>
        <p:nvSpPr>
          <p:cNvPr id="13" name="TextBox 12">
            <a:extLst>
              <a:ext uri="{FF2B5EF4-FFF2-40B4-BE49-F238E27FC236}">
                <a16:creationId xmlns:a16="http://schemas.microsoft.com/office/drawing/2014/main" id="{975E7896-E364-03C6-719A-F57B5FDEB71B}"/>
              </a:ext>
            </a:extLst>
          </p:cNvPr>
          <p:cNvSpPr txBox="1"/>
          <p:nvPr/>
        </p:nvSpPr>
        <p:spPr>
          <a:xfrm>
            <a:off x="3324273" y="8701298"/>
            <a:ext cx="10280704" cy="553998"/>
          </a:xfrm>
          <a:prstGeom prst="rect">
            <a:avLst/>
          </a:prstGeom>
          <a:noFill/>
        </p:spPr>
        <p:txBody>
          <a:bodyPr wrap="square" lIns="91440" tIns="45720" rIns="91440" bIns="45720" anchor="t">
            <a:spAutoFit/>
          </a:bodyPr>
          <a:lstStyle/>
          <a:p>
            <a:pPr marL="3998595" marR="5080" indent="-3987165">
              <a:lnSpc>
                <a:spcPct val="100400"/>
              </a:lnSpc>
              <a:spcBef>
                <a:spcPts val="75"/>
              </a:spcBef>
            </a:pPr>
            <a:r>
              <a:rPr lang="en-US" sz="3000" b="1" dirty="0"/>
              <a:t>Presented by: Bhuvaneswari </a:t>
            </a:r>
            <a:r>
              <a:rPr lang="en-US" sz="3000" b="1" dirty="0" err="1"/>
              <a:t>Gummalavarapu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3B82D056-384A-7722-C87F-E23C85377137}"/>
              </a:ext>
            </a:extLst>
          </p:cNvPr>
          <p:cNvPicPr>
            <a:picLocks noChangeAspect="1"/>
          </p:cNvPicPr>
          <p:nvPr/>
        </p:nvPicPr>
        <p:blipFill>
          <a:blip r:embed="rId2"/>
          <a:srcRect r="20689"/>
          <a:stretch>
            <a:fillRect/>
          </a:stretch>
        </p:blipFill>
        <p:spPr>
          <a:xfrm>
            <a:off x="1" y="10"/>
            <a:ext cx="14504463" cy="10286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BEB780-13C0-9B50-7C7F-F446AB2EBD03}"/>
              </a:ext>
            </a:extLst>
          </p:cNvPr>
          <p:cNvSpPr>
            <a:spLocks noGrp="1"/>
          </p:cNvSpPr>
          <p:nvPr>
            <p:ph type="title"/>
          </p:nvPr>
        </p:nvSpPr>
        <p:spPr>
          <a:xfrm>
            <a:off x="11297415" y="547687"/>
            <a:ext cx="5733283" cy="2849868"/>
          </a:xfrm>
        </p:spPr>
        <p:txBody>
          <a:bodyPr vert="horz" lIns="91440" tIns="45720" rIns="91440" bIns="45720" rtlCol="0" anchor="ctr">
            <a:normAutofit/>
          </a:bodyPr>
          <a:lstStyle/>
          <a:p>
            <a:pPr algn="l" rtl="0">
              <a:lnSpc>
                <a:spcPct val="90000"/>
              </a:lnSpc>
              <a:spcBef>
                <a:spcPct val="0"/>
              </a:spcBef>
            </a:pPr>
            <a:r>
              <a:rPr lang="en-US" sz="6000" kern="1200">
                <a:latin typeface="+mj-lt"/>
                <a:cs typeface="+mj-cs"/>
              </a:rPr>
              <a:t>Access Control Functionality</a:t>
            </a:r>
          </a:p>
        </p:txBody>
      </p:sp>
      <p:sp>
        <p:nvSpPr>
          <p:cNvPr id="7" name="TextBox 6">
            <a:extLst>
              <a:ext uri="{FF2B5EF4-FFF2-40B4-BE49-F238E27FC236}">
                <a16:creationId xmlns:a16="http://schemas.microsoft.com/office/drawing/2014/main" id="{863480B6-1973-A04F-8C42-BEFE0C78F3CD}"/>
              </a:ext>
            </a:extLst>
          </p:cNvPr>
          <p:cNvSpPr txBox="1"/>
          <p:nvPr/>
        </p:nvSpPr>
        <p:spPr>
          <a:xfrm>
            <a:off x="11297415" y="3651301"/>
            <a:ext cx="5733283" cy="5614143"/>
          </a:xfrm>
          <a:prstGeom prst="rect">
            <a:avLst/>
          </a:prstGeom>
        </p:spPr>
        <p:txBody>
          <a:bodyPr vert="horz" lIns="91440" tIns="45720" rIns="91440" bIns="45720" rtlCol="0">
            <a:normAutofit/>
          </a:bodyPr>
          <a:lstStyle/>
          <a:p>
            <a:pPr indent="-228600" algn="l" rtl="0">
              <a:lnSpc>
                <a:spcPct val="90000"/>
              </a:lnSpc>
              <a:spcAft>
                <a:spcPts val="600"/>
              </a:spcAft>
              <a:buFont typeface="Arial" panose="020B0604020202020204" pitchFamily="34" charset="0"/>
              <a:buChar char="•"/>
            </a:pPr>
            <a:r>
              <a:rPr lang="en-US" sz="3000" b="1" kern="1200">
                <a:solidFill>
                  <a:schemeClr val="tx1"/>
                </a:solidFill>
                <a:latin typeface="+mn-lt"/>
                <a:ea typeface="+mn-ea"/>
                <a:cs typeface="+mn-cs"/>
              </a:rPr>
              <a:t>This slide shows the live interface for access control. It pulls in a real-time webcam feed and automatically detects faces in the frame. Once a face is spotted, the system draws a bounding box around it—green if access is granted, red if it’s denied. It also adds a label on top of the box to show the result clearly. All of this happens on the fly using facial recognition.</a:t>
            </a:r>
          </a:p>
        </p:txBody>
      </p:sp>
    </p:spTree>
    <p:extLst>
      <p:ext uri="{BB962C8B-B14F-4D97-AF65-F5344CB8AC3E}">
        <p14:creationId xmlns:p14="http://schemas.microsoft.com/office/powerpoint/2010/main" val="293285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98453D56-1B20-344F-CF2B-1E3E84B1C4FE}"/>
              </a:ext>
            </a:extLst>
          </p:cNvPr>
          <p:cNvPicPr>
            <a:picLocks noChangeAspect="1"/>
          </p:cNvPicPr>
          <p:nvPr/>
        </p:nvPicPr>
        <p:blipFill>
          <a:blip r:embed="rId2"/>
          <a:srcRect r="20689"/>
          <a:stretch>
            <a:fillRect/>
          </a:stretch>
        </p:blipFill>
        <p:spPr>
          <a:xfrm>
            <a:off x="1" y="10"/>
            <a:ext cx="14504463" cy="10286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74BE96-BCA4-D770-EBD6-B07FDE80897A}"/>
              </a:ext>
            </a:extLst>
          </p:cNvPr>
          <p:cNvSpPr>
            <a:spLocks noGrp="1"/>
          </p:cNvSpPr>
          <p:nvPr>
            <p:ph type="title"/>
          </p:nvPr>
        </p:nvSpPr>
        <p:spPr>
          <a:xfrm>
            <a:off x="11297415" y="547687"/>
            <a:ext cx="5733283" cy="2849868"/>
          </a:xfrm>
        </p:spPr>
        <p:txBody>
          <a:bodyPr vert="horz" lIns="91440" tIns="45720" rIns="91440" bIns="45720" rtlCol="0" anchor="ctr">
            <a:normAutofit/>
          </a:bodyPr>
          <a:lstStyle/>
          <a:p>
            <a:pPr algn="l" rtl="0">
              <a:lnSpc>
                <a:spcPct val="90000"/>
              </a:lnSpc>
              <a:spcBef>
                <a:spcPct val="0"/>
              </a:spcBef>
            </a:pPr>
            <a:r>
              <a:rPr lang="en-US" sz="6000" kern="1200">
                <a:latin typeface="+mj-lt"/>
                <a:cs typeface="+mj-cs"/>
              </a:rPr>
              <a:t>Access Granted </a:t>
            </a:r>
          </a:p>
        </p:txBody>
      </p:sp>
      <p:sp>
        <p:nvSpPr>
          <p:cNvPr id="3" name="Subtitle 2">
            <a:extLst>
              <a:ext uri="{FF2B5EF4-FFF2-40B4-BE49-F238E27FC236}">
                <a16:creationId xmlns:a16="http://schemas.microsoft.com/office/drawing/2014/main" id="{8E7EF48F-0542-E9C3-8735-9153CBF8D137}"/>
              </a:ext>
            </a:extLst>
          </p:cNvPr>
          <p:cNvSpPr txBox="1">
            <a:spLocks/>
          </p:cNvSpPr>
          <p:nvPr/>
        </p:nvSpPr>
        <p:spPr>
          <a:xfrm>
            <a:off x="11297415" y="3651301"/>
            <a:ext cx="5733283" cy="5614143"/>
          </a:xfrm>
          <a:prstGeom prst="rect">
            <a:avLst/>
          </a:prstGeom>
        </p:spPr>
        <p:txBody>
          <a:bodyPr vert="horz" lIns="91440" tIns="45720" rIns="91440" bIns="45720" rtlCol="0">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indent="-228600" algn="l" rtl="0">
              <a:lnSpc>
                <a:spcPct val="90000"/>
              </a:lnSpc>
              <a:spcAft>
                <a:spcPts val="600"/>
              </a:spcAft>
              <a:buFont typeface="Arial" panose="020B0604020202020204" pitchFamily="34" charset="0"/>
              <a:buChar char="•"/>
            </a:pPr>
            <a:r>
              <a:rPr lang="en-US" sz="3000" b="1" kern="1200">
                <a:solidFill>
                  <a:schemeClr val="tx1"/>
                </a:solidFill>
              </a:rPr>
              <a:t>This slide displays the live access control interface in action. It streams real-time video from the webcam and detects faces automatically. Each detected face gets a bounding box—green for granted access, red for denied—along with a status label showing the decision. The whole process runs instantly, powered by facial recognition.</a:t>
            </a:r>
          </a:p>
        </p:txBody>
      </p:sp>
    </p:spTree>
    <p:extLst>
      <p:ext uri="{BB962C8B-B14F-4D97-AF65-F5344CB8AC3E}">
        <p14:creationId xmlns:p14="http://schemas.microsoft.com/office/powerpoint/2010/main" val="33418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person taking a selfie&#10;&#10;AI-generated content may be incorrect.">
            <a:extLst>
              <a:ext uri="{FF2B5EF4-FFF2-40B4-BE49-F238E27FC236}">
                <a16:creationId xmlns:a16="http://schemas.microsoft.com/office/drawing/2014/main" id="{F8C2FDC0-2AF7-BCF4-8BD5-C4D5AE52369F}"/>
              </a:ext>
            </a:extLst>
          </p:cNvPr>
          <p:cNvPicPr>
            <a:picLocks noChangeAspect="1"/>
          </p:cNvPicPr>
          <p:nvPr/>
        </p:nvPicPr>
        <p:blipFill>
          <a:blip r:embed="rId2"/>
          <a:srcRect r="20689"/>
          <a:stretch>
            <a:fillRect/>
          </a:stretch>
        </p:blipFill>
        <p:spPr>
          <a:xfrm>
            <a:off x="1" y="10"/>
            <a:ext cx="14504463" cy="10286990"/>
          </a:xfrm>
          <a:prstGeom prst="rect">
            <a:avLst/>
          </a:prstGeom>
        </p:spPr>
      </p:pic>
      <p:sp>
        <p:nvSpPr>
          <p:cNvPr id="21" name="Rectangle 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F42517-5381-603F-83B4-36616C1ECFCA}"/>
              </a:ext>
            </a:extLst>
          </p:cNvPr>
          <p:cNvSpPr>
            <a:spLocks noGrp="1"/>
          </p:cNvSpPr>
          <p:nvPr>
            <p:ph type="title"/>
          </p:nvPr>
        </p:nvSpPr>
        <p:spPr>
          <a:xfrm>
            <a:off x="11297415" y="547687"/>
            <a:ext cx="5733283" cy="2849868"/>
          </a:xfrm>
        </p:spPr>
        <p:txBody>
          <a:bodyPr vert="horz" lIns="91440" tIns="45720" rIns="91440" bIns="45720" rtlCol="0" anchor="ctr">
            <a:normAutofit/>
          </a:bodyPr>
          <a:lstStyle/>
          <a:p>
            <a:pPr algn="l" rtl="0">
              <a:lnSpc>
                <a:spcPct val="90000"/>
              </a:lnSpc>
              <a:spcBef>
                <a:spcPct val="0"/>
              </a:spcBef>
            </a:pPr>
            <a:r>
              <a:rPr lang="en-US" sz="6000" kern="1200">
                <a:latin typeface="+mj-lt"/>
                <a:cs typeface="+mj-cs"/>
              </a:rPr>
              <a:t>Access Denied</a:t>
            </a:r>
          </a:p>
        </p:txBody>
      </p:sp>
      <p:sp>
        <p:nvSpPr>
          <p:cNvPr id="5" name="TextBox 4">
            <a:extLst>
              <a:ext uri="{FF2B5EF4-FFF2-40B4-BE49-F238E27FC236}">
                <a16:creationId xmlns:a16="http://schemas.microsoft.com/office/drawing/2014/main" id="{1C9F016C-C589-D7A1-796C-CAB1B697D3DB}"/>
              </a:ext>
            </a:extLst>
          </p:cNvPr>
          <p:cNvSpPr txBox="1"/>
          <p:nvPr/>
        </p:nvSpPr>
        <p:spPr>
          <a:xfrm>
            <a:off x="11297415" y="3651301"/>
            <a:ext cx="5733283" cy="5614143"/>
          </a:xfrm>
          <a:prstGeom prst="rect">
            <a:avLst/>
          </a:prstGeom>
        </p:spPr>
        <p:txBody>
          <a:bodyPr vert="horz" lIns="91440" tIns="45720" rIns="91440" bIns="45720" rtlCol="0">
            <a:normAutofit/>
          </a:bodyPr>
          <a:lstStyle/>
          <a:p>
            <a:pPr indent="-228600" algn="l" rtl="0">
              <a:lnSpc>
                <a:spcPct val="90000"/>
              </a:lnSpc>
              <a:spcAft>
                <a:spcPts val="600"/>
              </a:spcAft>
              <a:buFont typeface="Arial" panose="020B0604020202020204" pitchFamily="34" charset="0"/>
              <a:buChar char="•"/>
            </a:pPr>
            <a:r>
              <a:rPr lang="en-US" sz="3000" b="1" kern="1200">
                <a:solidFill>
                  <a:schemeClr val="tx1"/>
                </a:solidFill>
                <a:latin typeface="+mn-lt"/>
                <a:ea typeface="+mn-ea"/>
                <a:cs typeface="+mn-cs"/>
              </a:rPr>
              <a:t>If the system doesn’t find a matching face in the database, it automatically denies access. The face is marked as “Unknown,” and you’ll see a red box around it labeled “Access Denied.” This real-time response helps flag any unauthorized attempts and keeps the system secure.</a:t>
            </a:r>
          </a:p>
        </p:txBody>
      </p:sp>
    </p:spTree>
    <p:extLst>
      <p:ext uri="{BB962C8B-B14F-4D97-AF65-F5344CB8AC3E}">
        <p14:creationId xmlns:p14="http://schemas.microsoft.com/office/powerpoint/2010/main" val="3896030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313" y="0"/>
            <a:ext cx="16751171" cy="3028209"/>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92" y="0"/>
            <a:ext cx="16733520" cy="301752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C15659-727E-69E9-E631-0C9B6EE29791}"/>
              </a:ext>
            </a:extLst>
          </p:cNvPr>
          <p:cNvSpPr>
            <a:spLocks noGrp="1"/>
          </p:cNvSpPr>
          <p:nvPr>
            <p:ph type="title"/>
          </p:nvPr>
        </p:nvSpPr>
        <p:spPr>
          <a:xfrm>
            <a:off x="1673352" y="822960"/>
            <a:ext cx="15252192" cy="1769364"/>
          </a:xfrm>
        </p:spPr>
        <p:txBody>
          <a:bodyPr vert="horz" lIns="91440" tIns="45720" rIns="91440" bIns="45720" rtlCol="0" anchor="ctr">
            <a:normAutofit/>
          </a:bodyPr>
          <a:lstStyle/>
          <a:p>
            <a:pPr algn="l" rtl="0">
              <a:lnSpc>
                <a:spcPct val="90000"/>
              </a:lnSpc>
              <a:spcBef>
                <a:spcPct val="0"/>
              </a:spcBef>
            </a:pPr>
            <a:r>
              <a:rPr lang="en-US" sz="6000" kern="1200">
                <a:latin typeface="+mj-lt"/>
                <a:cs typeface="+mj-cs"/>
              </a:rPr>
              <a:t>Authorized Users CSV File</a:t>
            </a:r>
          </a:p>
        </p:txBody>
      </p:sp>
      <p:sp>
        <p:nvSpPr>
          <p:cNvPr id="32" name="Rectangle 31">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8251" y="1156198"/>
            <a:ext cx="192024"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 screen&#10;&#10;AI-generated content may be incorrect.">
            <a:extLst>
              <a:ext uri="{FF2B5EF4-FFF2-40B4-BE49-F238E27FC236}">
                <a16:creationId xmlns:a16="http://schemas.microsoft.com/office/drawing/2014/main" id="{6045D8E9-751B-48BA-3A96-897FB9E30606}"/>
              </a:ext>
            </a:extLst>
          </p:cNvPr>
          <p:cNvPicPr>
            <a:picLocks noChangeAspect="1"/>
          </p:cNvPicPr>
          <p:nvPr/>
        </p:nvPicPr>
        <p:blipFill>
          <a:blip r:embed="rId2"/>
          <a:srcRect r="8491" b="1"/>
          <a:stretch>
            <a:fillRect/>
          </a:stretch>
        </p:blipFill>
        <p:spPr>
          <a:xfrm>
            <a:off x="1362456" y="3717036"/>
            <a:ext cx="9014782" cy="5541264"/>
          </a:xfrm>
          <a:prstGeom prst="rect">
            <a:avLst/>
          </a:prstGeom>
        </p:spPr>
      </p:pic>
      <p:sp>
        <p:nvSpPr>
          <p:cNvPr id="5" name="TextBox 4">
            <a:extLst>
              <a:ext uri="{FF2B5EF4-FFF2-40B4-BE49-F238E27FC236}">
                <a16:creationId xmlns:a16="http://schemas.microsoft.com/office/drawing/2014/main" id="{11F5A5AC-0A54-C0E0-F6EE-E519E7062483}"/>
              </a:ext>
            </a:extLst>
          </p:cNvPr>
          <p:cNvSpPr txBox="1"/>
          <p:nvPr/>
        </p:nvSpPr>
        <p:spPr>
          <a:xfrm>
            <a:off x="11117179" y="3717036"/>
            <a:ext cx="5808365" cy="5541264"/>
          </a:xfrm>
          <a:prstGeom prst="rect">
            <a:avLst/>
          </a:prstGeom>
        </p:spPr>
        <p:txBody>
          <a:bodyPr vert="horz" lIns="91440" tIns="45720" rIns="91440" bIns="45720" rtlCol="0" anchor="ctr">
            <a:normAutofit/>
          </a:bodyPr>
          <a:lstStyle/>
          <a:p>
            <a:pPr indent="-228600" algn="l" rtl="0">
              <a:lnSpc>
                <a:spcPct val="90000"/>
              </a:lnSpc>
              <a:spcAft>
                <a:spcPts val="600"/>
              </a:spcAft>
              <a:buFont typeface="Arial" panose="020B0604020202020204" pitchFamily="34" charset="0"/>
              <a:buChar char="•"/>
            </a:pPr>
            <a:r>
              <a:rPr kumimoji="0" lang="en-US" altLang="en-US" sz="2700" b="1" i="0" u="none" strike="noStrike" kern="1200" cap="none" normalizeH="0" baseline="0">
                <a:ln>
                  <a:noFill/>
                </a:ln>
                <a:solidFill>
                  <a:schemeClr val="tx1"/>
                </a:solidFill>
                <a:effectLst/>
                <a:latin typeface="+mn-lt"/>
                <a:ea typeface="+mn-ea"/>
                <a:cs typeface="+mn-cs"/>
              </a:rPr>
              <a:t>This image shows how the authorized_users.csv file is organized. It keeps track of each registered user by storing their name, facial encoding, and the time they were added. This file helps the system remember who’s allowed in and makes it easy to look them up during future access checks.</a:t>
            </a:r>
            <a:endParaRPr lang="en-US" sz="2700" b="1" kern="1200">
              <a:solidFill>
                <a:schemeClr val="tx1"/>
              </a:solidFill>
              <a:latin typeface="+mn-lt"/>
              <a:ea typeface="+mn-ea"/>
              <a:cs typeface="+mn-cs"/>
            </a:endParaRPr>
          </a:p>
        </p:txBody>
      </p:sp>
    </p:spTree>
    <p:extLst>
      <p:ext uri="{BB962C8B-B14F-4D97-AF65-F5344CB8AC3E}">
        <p14:creationId xmlns:p14="http://schemas.microsoft.com/office/powerpoint/2010/main" val="1936068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313" y="0"/>
            <a:ext cx="16751171" cy="3028209"/>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92" y="0"/>
            <a:ext cx="16733520" cy="301752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62F328-F620-B797-8F60-C47BC8CD84D4}"/>
              </a:ext>
            </a:extLst>
          </p:cNvPr>
          <p:cNvSpPr>
            <a:spLocks noGrp="1"/>
          </p:cNvSpPr>
          <p:nvPr>
            <p:ph type="title"/>
          </p:nvPr>
        </p:nvSpPr>
        <p:spPr>
          <a:xfrm>
            <a:off x="1673352" y="822960"/>
            <a:ext cx="15252192" cy="1769364"/>
          </a:xfrm>
        </p:spPr>
        <p:txBody>
          <a:bodyPr vert="horz" lIns="91440" tIns="45720" rIns="91440" bIns="45720" rtlCol="0" anchor="ctr">
            <a:normAutofit/>
          </a:bodyPr>
          <a:lstStyle/>
          <a:p>
            <a:pPr algn="l" rtl="0">
              <a:lnSpc>
                <a:spcPct val="90000"/>
              </a:lnSpc>
              <a:spcBef>
                <a:spcPct val="0"/>
              </a:spcBef>
            </a:pPr>
            <a:r>
              <a:rPr lang="en-US" sz="6000" kern="1200">
                <a:latin typeface="+mj-lt"/>
                <a:cs typeface="+mj-cs"/>
              </a:rPr>
              <a:t>Access Log CSV File</a:t>
            </a:r>
          </a:p>
        </p:txBody>
      </p:sp>
      <p:sp>
        <p:nvSpPr>
          <p:cNvPr id="16" name="Rectangle 1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8251" y="1156198"/>
            <a:ext cx="192024"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omputer&#10;&#10;AI-generated content may be incorrect.">
            <a:extLst>
              <a:ext uri="{FF2B5EF4-FFF2-40B4-BE49-F238E27FC236}">
                <a16:creationId xmlns:a16="http://schemas.microsoft.com/office/drawing/2014/main" id="{2B26DDAE-B580-9D73-A445-94083763A0DD}"/>
              </a:ext>
            </a:extLst>
          </p:cNvPr>
          <p:cNvPicPr>
            <a:picLocks noChangeAspect="1"/>
          </p:cNvPicPr>
          <p:nvPr/>
        </p:nvPicPr>
        <p:blipFill>
          <a:blip r:embed="rId2"/>
          <a:srcRect r="8491" b="1"/>
          <a:stretch>
            <a:fillRect/>
          </a:stretch>
        </p:blipFill>
        <p:spPr>
          <a:xfrm>
            <a:off x="758607" y="3264149"/>
            <a:ext cx="9748027" cy="6447037"/>
          </a:xfrm>
          <a:prstGeom prst="rect">
            <a:avLst/>
          </a:prstGeom>
        </p:spPr>
      </p:pic>
      <p:sp>
        <p:nvSpPr>
          <p:cNvPr id="5" name="TextBox 4">
            <a:extLst>
              <a:ext uri="{FF2B5EF4-FFF2-40B4-BE49-F238E27FC236}">
                <a16:creationId xmlns:a16="http://schemas.microsoft.com/office/drawing/2014/main" id="{FEEAD4C7-8934-4758-BB8E-33128D04BEDF}"/>
              </a:ext>
            </a:extLst>
          </p:cNvPr>
          <p:cNvSpPr txBox="1"/>
          <p:nvPr/>
        </p:nvSpPr>
        <p:spPr>
          <a:xfrm>
            <a:off x="11117179" y="3717036"/>
            <a:ext cx="5808365" cy="5541264"/>
          </a:xfrm>
          <a:prstGeom prst="rect">
            <a:avLst/>
          </a:prstGeom>
        </p:spPr>
        <p:txBody>
          <a:bodyPr vert="horz" lIns="91440" tIns="45720" rIns="91440" bIns="45720" rtlCol="0" anchor="ctr">
            <a:normAutofit/>
          </a:bodyPr>
          <a:lstStyle/>
          <a:p>
            <a:pPr indent="-228600" algn="l" rtl="0">
              <a:lnSpc>
                <a:spcPct val="90000"/>
              </a:lnSpc>
              <a:spcAft>
                <a:spcPts val="600"/>
              </a:spcAft>
              <a:buFont typeface="Arial" panose="020B0604020202020204" pitchFamily="34" charset="0"/>
              <a:buChar char="•"/>
            </a:pPr>
            <a:r>
              <a:rPr kumimoji="0" lang="en-US" altLang="en-US" sz="2700" b="1" i="0" u="none" strike="noStrike" kern="1200" cap="none" normalizeH="0" baseline="0">
                <a:ln>
                  <a:noFill/>
                </a:ln>
                <a:solidFill>
                  <a:schemeClr val="tx1"/>
                </a:solidFill>
                <a:effectLst/>
                <a:latin typeface="+mn-lt"/>
                <a:ea typeface="+mn-ea"/>
                <a:cs typeface="+mn-cs"/>
              </a:rPr>
              <a:t>This screenshot shows the access_log.csv file, where every access attempt gets recorded. For each entry, it logs the name (or "Unknown" if the face isn’t recognized), the timestamp, and whether access was granted or denied. It basically serves as a running history for security reviews and tracking who tried to get in.</a:t>
            </a:r>
            <a:endParaRPr lang="en-US" sz="2700" b="1" kern="1200">
              <a:solidFill>
                <a:schemeClr val="tx1"/>
              </a:solidFill>
              <a:latin typeface="+mn-lt"/>
              <a:ea typeface="+mn-ea"/>
              <a:cs typeface="+mn-cs"/>
            </a:endParaRPr>
          </a:p>
        </p:txBody>
      </p:sp>
    </p:spTree>
    <p:extLst>
      <p:ext uri="{BB962C8B-B14F-4D97-AF65-F5344CB8AC3E}">
        <p14:creationId xmlns:p14="http://schemas.microsoft.com/office/powerpoint/2010/main" val="31665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5714" y="9855"/>
            <a:ext cx="4273550" cy="1092200"/>
          </a:xfrm>
          <a:prstGeom prst="rect">
            <a:avLst/>
          </a:prstGeom>
        </p:spPr>
        <p:txBody>
          <a:bodyPr vert="horz" wrap="square" lIns="0" tIns="12065" rIns="0" bIns="0" rtlCol="0">
            <a:spAutoFit/>
          </a:bodyPr>
          <a:lstStyle/>
          <a:p>
            <a:pPr marL="12700">
              <a:lnSpc>
                <a:spcPct val="100000"/>
              </a:lnSpc>
              <a:spcBef>
                <a:spcPts val="95"/>
              </a:spcBef>
            </a:pPr>
            <a:r>
              <a:rPr sz="7000" spc="-10" dirty="0">
                <a:latin typeface="Times New Roman"/>
                <a:cs typeface="Times New Roman"/>
              </a:rPr>
              <a:t>Conclusion</a:t>
            </a:r>
            <a:endParaRPr sz="7000">
              <a:latin typeface="Times New Roman"/>
              <a:cs typeface="Times New Roman"/>
            </a:endParaRPr>
          </a:p>
        </p:txBody>
      </p:sp>
      <p:sp>
        <p:nvSpPr>
          <p:cNvPr id="3" name="object 3"/>
          <p:cNvSpPr/>
          <p:nvPr/>
        </p:nvSpPr>
        <p:spPr>
          <a:xfrm>
            <a:off x="15697200" y="7658100"/>
            <a:ext cx="2590800" cy="2629535"/>
          </a:xfrm>
          <a:custGeom>
            <a:avLst/>
            <a:gdLst/>
            <a:ahLst/>
            <a:cxnLst/>
            <a:rect l="l" t="t" r="r" b="b"/>
            <a:pathLst>
              <a:path w="2590800" h="2629534">
                <a:moveTo>
                  <a:pt x="2590800" y="0"/>
                </a:moveTo>
                <a:lnTo>
                  <a:pt x="0" y="2628912"/>
                </a:lnTo>
                <a:lnTo>
                  <a:pt x="2590800" y="2628912"/>
                </a:lnTo>
                <a:lnTo>
                  <a:pt x="2590800" y="0"/>
                </a:lnTo>
                <a:close/>
              </a:path>
            </a:pathLst>
          </a:custGeom>
          <a:solidFill>
            <a:srgbClr val="15AFF8"/>
          </a:solidFill>
        </p:spPr>
        <p:txBody>
          <a:bodyPr wrap="square" lIns="0" tIns="0" rIns="0" bIns="0" rtlCol="0"/>
          <a:lstStyle/>
          <a:p>
            <a:endParaRPr/>
          </a:p>
        </p:txBody>
      </p:sp>
      <p:sp>
        <p:nvSpPr>
          <p:cNvPr id="4" name="object 4"/>
          <p:cNvSpPr/>
          <p:nvPr/>
        </p:nvSpPr>
        <p:spPr>
          <a:xfrm>
            <a:off x="0" y="0"/>
            <a:ext cx="3200400" cy="2699385"/>
          </a:xfrm>
          <a:custGeom>
            <a:avLst/>
            <a:gdLst/>
            <a:ahLst/>
            <a:cxnLst/>
            <a:rect l="l" t="t" r="r" b="b"/>
            <a:pathLst>
              <a:path w="3200400" h="2699385">
                <a:moveTo>
                  <a:pt x="3200400" y="0"/>
                </a:moveTo>
                <a:lnTo>
                  <a:pt x="0" y="0"/>
                </a:lnTo>
                <a:lnTo>
                  <a:pt x="0" y="2698867"/>
                </a:lnTo>
                <a:lnTo>
                  <a:pt x="3200400" y="0"/>
                </a:lnTo>
                <a:close/>
              </a:path>
            </a:pathLst>
          </a:custGeom>
          <a:solidFill>
            <a:srgbClr val="15AFF8"/>
          </a:solidFill>
        </p:spPr>
        <p:txBody>
          <a:bodyPr wrap="square" lIns="0" tIns="0" rIns="0" bIns="0" rtlCol="0"/>
          <a:lstStyle/>
          <a:p>
            <a:endParaRPr/>
          </a:p>
        </p:txBody>
      </p:sp>
      <p:sp>
        <p:nvSpPr>
          <p:cNvPr id="5" name="object 5"/>
          <p:cNvSpPr txBox="1"/>
          <p:nvPr/>
        </p:nvSpPr>
        <p:spPr>
          <a:xfrm>
            <a:off x="2067560" y="1286383"/>
            <a:ext cx="15242540" cy="5131533"/>
          </a:xfrm>
          <a:prstGeom prst="rect">
            <a:avLst/>
          </a:prstGeom>
        </p:spPr>
        <p:txBody>
          <a:bodyPr vert="horz" wrap="square" lIns="0" tIns="12065" rIns="0" bIns="0" rtlCol="0">
            <a:spAutoFit/>
          </a:bodyPr>
          <a:lstStyle/>
          <a:p>
            <a:pPr marL="78740">
              <a:lnSpc>
                <a:spcPct val="100000"/>
              </a:lnSpc>
              <a:spcBef>
                <a:spcPts val="2000"/>
              </a:spcBef>
            </a:pPr>
            <a:endParaRPr lang="en-US" sz="3200" b="1" dirty="0">
              <a:latin typeface="Times New Roman"/>
              <a:cs typeface="Times New Roman"/>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Successfully developed a </a:t>
            </a:r>
            <a:r>
              <a:rPr kumimoji="0" lang="en-US" altLang="en-US" sz="2800" b="1" i="0" u="none" strike="noStrike" cap="none" normalizeH="0" baseline="0" dirty="0">
                <a:ln>
                  <a:noFill/>
                </a:ln>
                <a:solidFill>
                  <a:schemeClr val="tx1"/>
                </a:solidFill>
                <a:effectLst/>
                <a:latin typeface="Arial" panose="020B0604020202020204" pitchFamily="34" charset="0"/>
              </a:rPr>
              <a:t>real-time facial recognition access control system</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Integrated webcam video feed, face recognition, user registration, and access logging.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Demonstrated strong use of Python libraries and error handling.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System is modular, extensible, and applicable to real-world use cases like lab entry, office cabins, and secure rooms.</a:t>
            </a:r>
            <a:endParaRPr lang="en-US" sz="2800" b="1" dirty="0">
              <a:latin typeface="Times New Roman"/>
              <a:cs typeface="Times New Roman"/>
            </a:endParaRPr>
          </a:p>
          <a:p>
            <a:pPr marL="78740">
              <a:lnSpc>
                <a:spcPct val="100000"/>
              </a:lnSpc>
              <a:spcBef>
                <a:spcPts val="2000"/>
              </a:spcBef>
            </a:pPr>
            <a:r>
              <a:rPr lang="en-US" sz="2800" b="1" dirty="0"/>
              <a:t>Key Learnings</a:t>
            </a:r>
            <a:r>
              <a:rPr sz="2800" b="1" spc="-10" dirty="0">
                <a:latin typeface="Times New Roman"/>
                <a:cs typeface="Times New Roman"/>
              </a:rPr>
              <a:t>:</a:t>
            </a:r>
            <a:endParaRPr lang="en-US" sz="2800" b="1" spc="-10" dirty="0">
              <a:latin typeface="Times New Roman"/>
              <a:cs typeface="Times New Roman"/>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Practical integration of computer vision libraries in Python.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How to encode, compare, and recognize human faces using deep learning embeddings.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Use of pandas and CSV for lightweight data storage.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Hands-on experience in building user-friendly, robust security applications</a:t>
            </a:r>
          </a:p>
        </p:txBody>
      </p:sp>
      <p:pic>
        <p:nvPicPr>
          <p:cNvPr id="6" name="object 6"/>
          <p:cNvPicPr/>
          <p:nvPr/>
        </p:nvPicPr>
        <p:blipFill>
          <a:blip r:embed="rId2" cstate="print"/>
          <a:stretch>
            <a:fillRect/>
          </a:stretch>
        </p:blipFill>
        <p:spPr>
          <a:xfrm>
            <a:off x="15758287" y="8757437"/>
            <a:ext cx="487362" cy="487362"/>
          </a:xfrm>
          <a:prstGeom prst="rect">
            <a:avLst/>
          </a:prstGeom>
        </p:spPr>
      </p:pic>
      <p:sp>
        <p:nvSpPr>
          <p:cNvPr id="14" name="Rectangle 8">
            <a:extLst>
              <a:ext uri="{FF2B5EF4-FFF2-40B4-BE49-F238E27FC236}">
                <a16:creationId xmlns:a16="http://schemas.microsoft.com/office/drawing/2014/main" id="{9FF310EB-535C-82AA-1877-5D2DF94CFB9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6000" y="5428564"/>
            <a:ext cx="6431915" cy="1397635"/>
          </a:xfrm>
          <a:prstGeom prst="rect">
            <a:avLst/>
          </a:prstGeom>
        </p:spPr>
        <p:txBody>
          <a:bodyPr vert="horz" wrap="square" lIns="0" tIns="12700" rIns="0" bIns="0" rtlCol="0">
            <a:spAutoFit/>
          </a:bodyPr>
          <a:lstStyle/>
          <a:p>
            <a:pPr marL="12700">
              <a:lnSpc>
                <a:spcPct val="100000"/>
              </a:lnSpc>
              <a:spcBef>
                <a:spcPts val="100"/>
              </a:spcBef>
            </a:pPr>
            <a:r>
              <a:rPr sz="9000" b="1" spc="475" dirty="0">
                <a:solidFill>
                  <a:srgbClr val="E72929"/>
                </a:solidFill>
                <a:latin typeface="Arial"/>
                <a:cs typeface="Arial"/>
              </a:rPr>
              <a:t>Thank</a:t>
            </a:r>
            <a:r>
              <a:rPr sz="9000" b="1" spc="595" dirty="0">
                <a:solidFill>
                  <a:srgbClr val="E72929"/>
                </a:solidFill>
                <a:latin typeface="Arial"/>
                <a:cs typeface="Arial"/>
              </a:rPr>
              <a:t> </a:t>
            </a:r>
            <a:r>
              <a:rPr sz="9000" b="1" spc="370" dirty="0">
                <a:solidFill>
                  <a:srgbClr val="E72929"/>
                </a:solidFill>
                <a:latin typeface="Arial"/>
                <a:cs typeface="Arial"/>
              </a:rPr>
              <a:t>You</a:t>
            </a:r>
            <a:endParaRPr sz="90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19683"/>
            <a:ext cx="9144000" cy="1165860"/>
          </a:xfrm>
          <a:custGeom>
            <a:avLst/>
            <a:gdLst/>
            <a:ahLst/>
            <a:cxnLst/>
            <a:rect l="l" t="t" r="r" b="b"/>
            <a:pathLst>
              <a:path w="9144000" h="1165860">
                <a:moveTo>
                  <a:pt x="8561197" y="0"/>
                </a:moveTo>
                <a:lnTo>
                  <a:pt x="0" y="0"/>
                </a:lnTo>
                <a:lnTo>
                  <a:pt x="0" y="1165733"/>
                </a:lnTo>
                <a:lnTo>
                  <a:pt x="8561197" y="1165733"/>
                </a:lnTo>
                <a:lnTo>
                  <a:pt x="9144000" y="582930"/>
                </a:lnTo>
                <a:lnTo>
                  <a:pt x="8561197" y="0"/>
                </a:lnTo>
                <a:close/>
              </a:path>
            </a:pathLst>
          </a:custGeom>
          <a:solidFill>
            <a:srgbClr val="DDDDDD"/>
          </a:solidFill>
        </p:spPr>
        <p:txBody>
          <a:bodyPr wrap="square" lIns="0" tIns="0" rIns="0" bIns="0" rtlCol="0"/>
          <a:lstStyle/>
          <a:p>
            <a:endParaRPr/>
          </a:p>
        </p:txBody>
      </p:sp>
      <p:sp>
        <p:nvSpPr>
          <p:cNvPr id="3" name="object 3"/>
          <p:cNvSpPr txBox="1">
            <a:spLocks noGrp="1"/>
          </p:cNvSpPr>
          <p:nvPr>
            <p:ph type="title"/>
          </p:nvPr>
        </p:nvSpPr>
        <p:spPr>
          <a:xfrm>
            <a:off x="1001486" y="815275"/>
            <a:ext cx="16256000" cy="574675"/>
          </a:xfrm>
          <a:prstGeom prst="rect">
            <a:avLst/>
          </a:prstGeom>
        </p:spPr>
        <p:txBody>
          <a:bodyPr vert="horz" wrap="square" lIns="0" tIns="12700" rIns="0" bIns="0" rtlCol="0">
            <a:spAutoFit/>
          </a:bodyPr>
          <a:lstStyle/>
          <a:p>
            <a:pPr marL="12700">
              <a:lnSpc>
                <a:spcPct val="100000"/>
              </a:lnSpc>
              <a:spcBef>
                <a:spcPts val="100"/>
              </a:spcBef>
            </a:pPr>
            <a:r>
              <a:rPr sz="3600" spc="65" dirty="0"/>
              <a:t>Introduction</a:t>
            </a:r>
            <a:endParaRPr sz="3600" dirty="0"/>
          </a:p>
        </p:txBody>
      </p:sp>
      <p:sp>
        <p:nvSpPr>
          <p:cNvPr id="4" name="object 4"/>
          <p:cNvSpPr/>
          <p:nvPr/>
        </p:nvSpPr>
        <p:spPr>
          <a:xfrm>
            <a:off x="0" y="519683"/>
            <a:ext cx="936625" cy="1165860"/>
          </a:xfrm>
          <a:custGeom>
            <a:avLst/>
            <a:gdLst/>
            <a:ahLst/>
            <a:cxnLst/>
            <a:rect l="l" t="t" r="r" b="b"/>
            <a:pathLst>
              <a:path w="936625" h="1165860">
                <a:moveTo>
                  <a:pt x="353466" y="0"/>
                </a:moveTo>
                <a:lnTo>
                  <a:pt x="0" y="0"/>
                </a:lnTo>
                <a:lnTo>
                  <a:pt x="0" y="1165860"/>
                </a:lnTo>
                <a:lnTo>
                  <a:pt x="353466" y="1165860"/>
                </a:lnTo>
                <a:lnTo>
                  <a:pt x="936307" y="582930"/>
                </a:lnTo>
                <a:lnTo>
                  <a:pt x="353466" y="0"/>
                </a:lnTo>
                <a:close/>
              </a:path>
            </a:pathLst>
          </a:custGeom>
          <a:solidFill>
            <a:srgbClr val="E72929"/>
          </a:solidFill>
        </p:spPr>
        <p:txBody>
          <a:bodyPr wrap="square" lIns="0" tIns="0" rIns="0" bIns="0" rtlCol="0"/>
          <a:lstStyle/>
          <a:p>
            <a:endParaRPr/>
          </a:p>
        </p:txBody>
      </p:sp>
      <p:sp>
        <p:nvSpPr>
          <p:cNvPr id="6" name="object 6"/>
          <p:cNvSpPr txBox="1">
            <a:spLocks noGrp="1"/>
          </p:cNvSpPr>
          <p:nvPr>
            <p:ph type="body" idx="1"/>
          </p:nvPr>
        </p:nvSpPr>
        <p:spPr>
          <a:xfrm>
            <a:off x="9129486" y="1782360"/>
            <a:ext cx="8470900" cy="9012082"/>
          </a:xfrm>
          <a:prstGeom prst="rect">
            <a:avLst/>
          </a:prstGeom>
        </p:spPr>
        <p:txBody>
          <a:bodyPr vert="horz" wrap="square" lIns="0" tIns="12065" rIns="0" bIns="0" rtlCol="0">
            <a:spAutoFit/>
          </a:bodyPr>
          <a:lstStyle/>
          <a:p>
            <a:pPr marL="12700" algn="just">
              <a:lnSpc>
                <a:spcPct val="100000"/>
              </a:lnSpc>
              <a:spcBef>
                <a:spcPts val="95"/>
              </a:spcBef>
            </a:pPr>
            <a:r>
              <a:rPr lang="en-US" sz="3000" dirty="0">
                <a:latin typeface="+mn-lt"/>
              </a:rPr>
              <a:t>Project Overview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a:ln>
                  <a:noFill/>
                </a:ln>
                <a:solidFill>
                  <a:schemeClr val="tx1"/>
                </a:solidFill>
                <a:effectLst/>
                <a:latin typeface="+mn-lt"/>
              </a:rPr>
              <a:t> </a:t>
            </a:r>
            <a:r>
              <a:rPr kumimoji="0" lang="en-US" altLang="en-US" sz="2800" b="1" i="0" u="none" strike="noStrike" cap="none" normalizeH="0" baseline="0" dirty="0">
                <a:ln>
                  <a:noFill/>
                </a:ln>
                <a:solidFill>
                  <a:schemeClr val="tx1"/>
                </a:solidFill>
                <a:effectLst/>
                <a:latin typeface="+mn-lt"/>
              </a:rPr>
              <a:t>Core Problem:</a:t>
            </a:r>
            <a:r>
              <a:rPr kumimoji="0" lang="en-US" altLang="en-US" sz="2800" b="0" i="0" u="none" strike="noStrike" cap="none" normalizeH="0" baseline="0" dirty="0">
                <a:ln>
                  <a:noFill/>
                </a:ln>
                <a:solidFill>
                  <a:schemeClr val="tx1"/>
                </a:solidFill>
                <a:effectLst/>
                <a:latin typeface="+mn-lt"/>
              </a:rPr>
              <a:t> Traditional access methods (keys, cards) can be vulnerable to loss, theft, or unauthorized sharing. There's a growing need for more secure, efficient, and auditable access control systems.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mn-lt"/>
              </a:rPr>
              <a:t> Project Goal:</a:t>
            </a:r>
            <a:r>
              <a:rPr kumimoji="0" lang="en-US" altLang="en-US" sz="2800" b="0" i="0" u="none" strike="noStrike" cap="none" normalizeH="0" baseline="0" dirty="0">
                <a:ln>
                  <a:noFill/>
                </a:ln>
                <a:solidFill>
                  <a:schemeClr val="tx1"/>
                </a:solidFill>
                <a:effectLst/>
                <a:latin typeface="+mn-lt"/>
              </a:rPr>
              <a:t> To develop an automated facial recognition system that provides secure and streamlined access verification for restricted areas, such as cabins, offices, or sensitive equipment rooms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mn-lt"/>
              </a:rPr>
              <a:t> Key Objectives:</a:t>
            </a:r>
            <a:r>
              <a:rPr kumimoji="0" lang="en-US" altLang="en-US" sz="2800" b="0" i="0" u="none" strike="noStrike" cap="none" normalizeH="0" baseline="0" dirty="0">
                <a:ln>
                  <a:noFill/>
                </a:ln>
                <a:solidFill>
                  <a:schemeClr val="tx1"/>
                </a:solidFill>
                <a:effectLst/>
                <a:latin typeface="+mn-lt"/>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Automated User Identification:</a:t>
            </a:r>
            <a:r>
              <a:rPr kumimoji="0" lang="en-US" altLang="en-US" sz="2800" b="0" i="0" u="none" strike="noStrike" cap="none" normalizeH="0" baseline="0" dirty="0">
                <a:ln>
                  <a:noFill/>
                </a:ln>
                <a:solidFill>
                  <a:schemeClr val="tx1"/>
                </a:solidFill>
                <a:effectLst/>
              </a:rPr>
              <a:t> Identify individuals in real-time using a webcam feed.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Secure Access Validation:</a:t>
            </a:r>
            <a:r>
              <a:rPr kumimoji="0" lang="en-US" altLang="en-US" sz="2800" b="0" i="0" u="none" strike="noStrike" cap="none" normalizeH="0" baseline="0" dirty="0">
                <a:ln>
                  <a:noFill/>
                </a:ln>
                <a:solidFill>
                  <a:schemeClr val="tx1"/>
                </a:solidFill>
                <a:effectLst/>
              </a:rPr>
              <a:t> Compare live facial data against a predefined database of authorized personnel.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Dynamic User Management:</a:t>
            </a:r>
            <a:r>
              <a:rPr kumimoji="0" lang="en-US" altLang="en-US" sz="2800" b="0" i="0" u="none" strike="noStrike" cap="none" normalizeH="0" baseline="0" dirty="0">
                <a:ln>
                  <a:noFill/>
                </a:ln>
                <a:solidFill>
                  <a:schemeClr val="tx1"/>
                </a:solidFill>
                <a:effectLst/>
              </a:rPr>
              <a:t> Enable administrators to easily add new authorized users to the system.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Comprehensive Activity Logging:</a:t>
            </a:r>
            <a:r>
              <a:rPr kumimoji="0" lang="en-US" altLang="en-US" sz="2800" b="0" i="0" u="none" strike="noStrike" cap="none" normalizeH="0" baseline="0" dirty="0">
                <a:ln>
                  <a:noFill/>
                </a:ln>
                <a:solidFill>
                  <a:schemeClr val="tx1"/>
                </a:solidFill>
                <a:effectLst/>
              </a:rPr>
              <a:t> Maintain a detailed record of all access attempts for auditing and security analysis.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2500" dirty="0">
              <a:solidFill>
                <a:schemeClr val="tx1"/>
              </a:solidFill>
              <a:latin typeface="+mn-lt"/>
            </a:endParaRPr>
          </a:p>
          <a:p>
            <a:pPr marL="12700" algn="just">
              <a:lnSpc>
                <a:spcPct val="100000"/>
              </a:lnSpc>
              <a:spcBef>
                <a:spcPts val="95"/>
              </a:spcBef>
            </a:pPr>
            <a:endParaRPr sz="2500" spc="-10" dirty="0">
              <a:solidFill>
                <a:schemeClr val="tx1"/>
              </a:solidFill>
              <a:latin typeface="+mn-lt"/>
            </a:endParaRPr>
          </a:p>
        </p:txBody>
      </p:sp>
      <p:pic>
        <p:nvPicPr>
          <p:cNvPr id="14" name="Picture 13" descr="A person with a grid on her face&#10;&#10;AI-generated content may be incorrect.">
            <a:extLst>
              <a:ext uri="{FF2B5EF4-FFF2-40B4-BE49-F238E27FC236}">
                <a16:creationId xmlns:a16="http://schemas.microsoft.com/office/drawing/2014/main" id="{98A22BCD-1E07-CC23-6FA8-A581A074F887}"/>
              </a:ext>
            </a:extLst>
          </p:cNvPr>
          <p:cNvPicPr>
            <a:picLocks noChangeAspect="1"/>
          </p:cNvPicPr>
          <p:nvPr/>
        </p:nvPicPr>
        <p:blipFill>
          <a:blip r:embed="rId2"/>
          <a:srcRect l="8246" r="8246"/>
          <a:stretch/>
        </p:blipFill>
        <p:spPr>
          <a:xfrm>
            <a:off x="435654" y="2171700"/>
            <a:ext cx="7946345" cy="6324600"/>
          </a:xfrm>
          <a:prstGeom prst="rect">
            <a:avLst/>
          </a:prstGeom>
        </p:spPr>
      </p:pic>
      <p:sp>
        <p:nvSpPr>
          <p:cNvPr id="5" name="Rectangle 1">
            <a:extLst>
              <a:ext uri="{FF2B5EF4-FFF2-40B4-BE49-F238E27FC236}">
                <a16:creationId xmlns:a16="http://schemas.microsoft.com/office/drawing/2014/main" id="{460A0494-D4B4-51FE-47BC-002671F6F98F}"/>
              </a:ext>
            </a:extLst>
          </p:cNvPr>
          <p:cNvSpPr>
            <a:spLocks noChangeArrowheads="1"/>
          </p:cNvSpPr>
          <p:nvPr/>
        </p:nvSpPr>
        <p:spPr bwMode="auto">
          <a:xfrm>
            <a:off x="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7" name="Rectangle 2">
            <a:extLst>
              <a:ext uri="{FF2B5EF4-FFF2-40B4-BE49-F238E27FC236}">
                <a16:creationId xmlns:a16="http://schemas.microsoft.com/office/drawing/2014/main" id="{AC14F8A9-5E57-C43F-4BF3-672565B0F83D}"/>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B5A6783-AC6B-E92D-A568-A4AC736B38FD}"/>
              </a:ext>
            </a:extLst>
          </p:cNvPr>
          <p:cNvSpPr txBox="1"/>
          <p:nvPr/>
        </p:nvSpPr>
        <p:spPr>
          <a:xfrm>
            <a:off x="687614" y="8803593"/>
            <a:ext cx="16912772" cy="8745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endParaRPr lang="en-US" sz="2500" dirty="0">
              <a:solidFill>
                <a:schemeClr val="tx1"/>
              </a:solidFill>
              <a:latin typeface="+mn-lt"/>
            </a:endParaRPr>
          </a:p>
          <a:p>
            <a:pPr marL="12700" algn="just">
              <a:lnSpc>
                <a:spcPct val="100000"/>
              </a:lnSpc>
              <a:spcBef>
                <a:spcPts val="95"/>
              </a:spcBef>
            </a:pPr>
            <a:endParaRPr lang="en-US" sz="2500" spc="-10" dirty="0">
              <a:solidFill>
                <a:schemeClr val="tx1"/>
              </a:solidFill>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5A63-17F5-75F2-57AE-B77EC2685949}"/>
              </a:ext>
            </a:extLst>
          </p:cNvPr>
          <p:cNvSpPr>
            <a:spLocks noGrp="1"/>
          </p:cNvSpPr>
          <p:nvPr>
            <p:ph type="ctrTitle"/>
          </p:nvPr>
        </p:nvSpPr>
        <p:spPr>
          <a:xfrm>
            <a:off x="1143000" y="800100"/>
            <a:ext cx="15544800" cy="553998"/>
          </a:xfrm>
        </p:spPr>
        <p:txBody>
          <a:bodyPr/>
          <a:lstStyle/>
          <a:p>
            <a:r>
              <a:rPr lang="en-US" sz="3600" dirty="0"/>
              <a:t>Key Features &amp; Functionality Deep Dive</a:t>
            </a:r>
          </a:p>
        </p:txBody>
      </p:sp>
      <p:sp>
        <p:nvSpPr>
          <p:cNvPr id="3" name="Subtitle 2">
            <a:extLst>
              <a:ext uri="{FF2B5EF4-FFF2-40B4-BE49-F238E27FC236}">
                <a16:creationId xmlns:a16="http://schemas.microsoft.com/office/drawing/2014/main" id="{3666CD98-C6D9-A5EF-44C4-D4B0EA2E4519}"/>
              </a:ext>
            </a:extLst>
          </p:cNvPr>
          <p:cNvSpPr>
            <a:spLocks noGrp="1"/>
          </p:cNvSpPr>
          <p:nvPr>
            <p:ph type="subTitle" idx="4"/>
          </p:nvPr>
        </p:nvSpPr>
        <p:spPr>
          <a:xfrm>
            <a:off x="1143000" y="1714500"/>
            <a:ext cx="16154400" cy="8617744"/>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FF0000"/>
                </a:solidFill>
                <a:effectLst/>
                <a:latin typeface="+mn-lt"/>
              </a:rPr>
              <a:t>Detailed Features:</a:t>
            </a:r>
            <a:r>
              <a:rPr kumimoji="0" lang="en-US" altLang="en-US" sz="2800" b="0" i="0" u="none" strike="noStrike" cap="none" normalizeH="0" baseline="0" dirty="0">
                <a:ln>
                  <a:noFill/>
                </a:ln>
                <a:solidFill>
                  <a:srgbClr val="FF0000"/>
                </a:solidFill>
                <a:effectLst/>
                <a:latin typeface="+mn-lt"/>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Real-time Face Detection &amp; Recognition:</a:t>
            </a:r>
            <a:r>
              <a:rPr kumimoji="0" lang="en-US" altLang="en-US" sz="2800" b="0" i="0" u="none" strike="noStrike" cap="none" normalizeH="0" baseline="0" dirty="0">
                <a:ln>
                  <a:noFill/>
                </a:ln>
                <a:solidFill>
                  <a:schemeClr val="tx1"/>
                </a:solidFill>
                <a:effectLst/>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Utilizes OpenCV to capture live video streams from a standard webcam.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Employs the </a:t>
            </a:r>
            <a:r>
              <a:rPr kumimoji="0" lang="en-US" altLang="en-US" sz="2800" b="0" i="0" u="none" strike="noStrike" cap="none" normalizeH="0" baseline="0" dirty="0" err="1">
                <a:ln>
                  <a:noFill/>
                </a:ln>
                <a:solidFill>
                  <a:schemeClr val="tx1"/>
                </a:solidFill>
                <a:effectLst/>
              </a:rPr>
              <a:t>face_recognition</a:t>
            </a:r>
            <a:r>
              <a:rPr kumimoji="0" lang="en-US" altLang="en-US" sz="2800" b="0" i="0" u="none" strike="noStrike" cap="none" normalizeH="0" baseline="0" dirty="0">
                <a:ln>
                  <a:noFill/>
                </a:ln>
                <a:solidFill>
                  <a:schemeClr val="tx1"/>
                </a:solidFill>
                <a:effectLst/>
              </a:rPr>
              <a:t> library to accurately detect face locations within each video frame.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Converts detected faces into unique 128-dimensional numerical "face encodings," representing distinct facial features.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Access Validation (Authentication):</a:t>
            </a:r>
            <a:r>
              <a:rPr kumimoji="0" lang="en-US" altLang="en-US" sz="2800" b="0" i="0" u="none" strike="noStrike" cap="none" normalizeH="0" baseline="0" dirty="0">
                <a:ln>
                  <a:noFill/>
                </a:ln>
                <a:solidFill>
                  <a:schemeClr val="tx1"/>
                </a:solidFill>
                <a:effectLst/>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Maintains a persistent database (authorized_users.csv) containing the names and face encodings of all authorized individuals.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Compares the live, detected face encoding against all stored encodings.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Calculates "face distance" to determine the likelihood of a match. If the distance is below a set threshold, access is "Granted"; otherwise, it's "Denied," and the individual is labeled "Unknown."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Integrated User Registration:</a:t>
            </a:r>
            <a:r>
              <a:rPr kumimoji="0" lang="en-US" altLang="en-US" sz="2800" b="0" i="0" u="none" strike="noStrike" cap="none" normalizeH="0" baseline="0" dirty="0">
                <a:ln>
                  <a:noFill/>
                </a:ln>
                <a:solidFill>
                  <a:schemeClr val="tx1"/>
                </a:solidFill>
                <a:effectLst/>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Admins can initiate the registration process directly from the main access control interface by pressing the 'A' key.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The system guides the admin through console prompts to input the new user's name. </a:t>
            </a:r>
          </a:p>
          <a:p>
            <a:pPr lvl="2"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latin typeface="Arial" panose="020B0604020202020204" pitchFamily="34" charset="0"/>
              </a:rPr>
              <a:t>A dedicated face capture sequence captures a clear image, extracts the face encoding, and saves it along with the user's name and a timestamp into the </a:t>
            </a:r>
            <a:r>
              <a:rPr kumimoji="0" lang="en-US" altLang="en-US" sz="2800" b="0" i="0" u="none" strike="noStrike" cap="none" normalizeH="0" baseline="0" dirty="0">
                <a:ln>
                  <a:noFill/>
                </a:ln>
                <a:solidFill>
                  <a:schemeClr val="tx1"/>
                </a:solidFill>
                <a:effectLst/>
                <a:latin typeface="Arial Unicode MS"/>
              </a:rPr>
              <a:t>authorized_users.csv</a:t>
            </a:r>
            <a:r>
              <a:rPr kumimoji="0" lang="en-US" altLang="en-US" sz="2800" b="0" i="0" u="none" strike="noStrike" cap="none" normalizeH="0" baseline="0" dirty="0">
                <a:ln>
                  <a:noFill/>
                </a:ln>
                <a:solidFill>
                  <a:schemeClr val="tx1"/>
                </a:solidFill>
                <a:effectLst/>
              </a:rPr>
              <a:t>. A visual reference image is also stored in the </a:t>
            </a:r>
            <a:r>
              <a:rPr kumimoji="0" lang="en-US" altLang="en-US" sz="2800" b="0" i="0" u="none" strike="noStrike" cap="none" normalizeH="0" baseline="0" dirty="0">
                <a:ln>
                  <a:noFill/>
                </a:ln>
                <a:solidFill>
                  <a:schemeClr val="tx1"/>
                </a:solidFill>
                <a:effectLst/>
                <a:latin typeface="Arial Unicode MS"/>
              </a:rPr>
              <a:t>train/</a:t>
            </a:r>
            <a:r>
              <a:rPr kumimoji="0" lang="en-US" altLang="en-US" sz="2800" b="0" i="0" u="none" strike="noStrike" cap="none" normalizeH="0" baseline="0" dirty="0">
                <a:ln>
                  <a:noFill/>
                </a:ln>
                <a:solidFill>
                  <a:schemeClr val="tx1"/>
                </a:solidFill>
                <a:effectLst/>
              </a:rPr>
              <a:t> directory.</a:t>
            </a:r>
          </a:p>
          <a:p>
            <a:endParaRPr lang="en-US" sz="2800" dirty="0">
              <a:latin typeface="+mn-lt"/>
            </a:endParaRPr>
          </a:p>
        </p:txBody>
      </p:sp>
      <p:sp>
        <p:nvSpPr>
          <p:cNvPr id="4" name="Rectangle 1">
            <a:extLst>
              <a:ext uri="{FF2B5EF4-FFF2-40B4-BE49-F238E27FC236}">
                <a16:creationId xmlns:a16="http://schemas.microsoft.com/office/drawing/2014/main" id="{4624C0D8-20ED-B8F8-3E32-4E739D012531}"/>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6732FA0-3830-C468-49A2-083524D5B396}"/>
              </a:ext>
            </a:extLst>
          </p:cNvPr>
          <p:cNvSpPr>
            <a:spLocks noChangeArrowheads="1"/>
          </p:cNvSpPr>
          <p:nvPr/>
        </p:nvSpPr>
        <p:spPr bwMode="auto">
          <a:xfrm>
            <a:off x="0" y="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46688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4784-4CE9-B0AD-AA2C-23A29090ADC6}"/>
              </a:ext>
            </a:extLst>
          </p:cNvPr>
          <p:cNvSpPr>
            <a:spLocks noGrp="1"/>
          </p:cNvSpPr>
          <p:nvPr>
            <p:ph type="ctrTitle"/>
          </p:nvPr>
        </p:nvSpPr>
        <p:spPr>
          <a:xfrm>
            <a:off x="1066800" y="800100"/>
            <a:ext cx="15544800" cy="553998"/>
          </a:xfrm>
        </p:spPr>
        <p:txBody>
          <a:bodyPr/>
          <a:lstStyle/>
          <a:p>
            <a:r>
              <a:rPr lang="en-US" sz="3600" dirty="0"/>
              <a:t>Key Features &amp; Functionality Deep Dive</a:t>
            </a:r>
          </a:p>
        </p:txBody>
      </p:sp>
      <p:sp>
        <p:nvSpPr>
          <p:cNvPr id="3" name="Subtitle 2">
            <a:extLst>
              <a:ext uri="{FF2B5EF4-FFF2-40B4-BE49-F238E27FC236}">
                <a16:creationId xmlns:a16="http://schemas.microsoft.com/office/drawing/2014/main" id="{4DF38AD2-39F4-2A46-421E-38C9752DB1BB}"/>
              </a:ext>
            </a:extLst>
          </p:cNvPr>
          <p:cNvSpPr>
            <a:spLocks noGrp="1"/>
          </p:cNvSpPr>
          <p:nvPr>
            <p:ph type="subTitle" idx="4"/>
          </p:nvPr>
        </p:nvSpPr>
        <p:spPr>
          <a:xfrm>
            <a:off x="533400" y="2400300"/>
            <a:ext cx="16916400" cy="6001643"/>
          </a:xfrm>
        </p:spPr>
        <p:txBody>
          <a:bodyPr/>
          <a:lstStyle/>
          <a:p>
            <a:pPr lvl="2" algn="l" rtl="0" eaLnBrk="0" fontAlgn="base" hangingPunct="0">
              <a:spcBef>
                <a:spcPct val="0"/>
              </a:spcBef>
              <a:spcAft>
                <a:spcPct val="0"/>
              </a:spcAft>
              <a:buFontTx/>
              <a:buChar char="•"/>
            </a:pPr>
            <a:r>
              <a:rPr kumimoji="0" lang="en-US" altLang="en-US" sz="2800" b="1" i="0" u="none" strike="noStrike" cap="none" normalizeH="0" baseline="0" dirty="0">
                <a:ln>
                  <a:noFill/>
                </a:ln>
                <a:solidFill>
                  <a:schemeClr val="tx1"/>
                </a:solidFill>
                <a:effectLst/>
              </a:rPr>
              <a:t>Comprehensive Access Logging:</a:t>
            </a:r>
            <a:r>
              <a:rPr kumimoji="0" lang="en-US" altLang="en-US" sz="2800" b="0" i="0" u="none" strike="noStrike" cap="none" normalizeH="0" baseline="0" dirty="0">
                <a:ln>
                  <a:noFill/>
                </a:ln>
                <a:solidFill>
                  <a:schemeClr val="tx1"/>
                </a:solidFill>
                <a:effectLst/>
              </a:rPr>
              <a:t>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Every single access attempt, whether successful ("Granted") or unsuccessful ("Denied"), is meticulously recorded.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Logs are timestamped and include the recognized name (or "Unknown") and the access status in access_log.csv, providing a clear audit trail. </a:t>
            </a:r>
          </a:p>
          <a:p>
            <a:pPr lvl="2" algn="l" rtl="0" eaLnBrk="0" fontAlgn="base" hangingPunct="0">
              <a:spcBef>
                <a:spcPct val="0"/>
              </a:spcBef>
              <a:spcAft>
                <a:spcPct val="0"/>
              </a:spcAft>
              <a:buFontTx/>
              <a:buChar char="•"/>
            </a:pPr>
            <a:r>
              <a:rPr kumimoji="0" lang="en-US" altLang="en-US" sz="2800" b="1" i="0" u="none" strike="noStrike" cap="none" normalizeH="0" baseline="0" dirty="0">
                <a:ln>
                  <a:noFill/>
                </a:ln>
                <a:solidFill>
                  <a:schemeClr val="tx1"/>
                </a:solidFill>
                <a:effectLst/>
              </a:rPr>
              <a:t>Persistent Data Storage:</a:t>
            </a:r>
            <a:r>
              <a:rPr kumimoji="0" lang="en-US" altLang="en-US" sz="2800" b="0" i="0" u="none" strike="noStrike" cap="none" normalizeH="0" baseline="0" dirty="0">
                <a:ln>
                  <a:noFill/>
                </a:ln>
                <a:solidFill>
                  <a:schemeClr val="tx1"/>
                </a:solidFill>
                <a:effectLst/>
              </a:rPr>
              <a:t>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All critical system data, including authorized user profiles and detailed access logs, is stored persistently in structured CSV files (authorized_users.csv, access_log.csv).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The train/ directory stores corresponding images for visual verification of registered users. </a:t>
            </a:r>
          </a:p>
          <a:p>
            <a:pPr lvl="2" algn="l" rtl="0" eaLnBrk="0" fontAlgn="base" hangingPunct="0">
              <a:spcBef>
                <a:spcPct val="0"/>
              </a:spcBef>
              <a:spcAft>
                <a:spcPct val="0"/>
              </a:spcAft>
              <a:buFontTx/>
              <a:buChar char="•"/>
            </a:pPr>
            <a:r>
              <a:rPr kumimoji="0" lang="en-US" altLang="en-US" sz="2800" b="1" i="0" u="none" strike="noStrike" cap="none" normalizeH="0" baseline="0" dirty="0">
                <a:ln>
                  <a:noFill/>
                </a:ln>
                <a:solidFill>
                  <a:schemeClr val="tx1"/>
                </a:solidFill>
                <a:effectLst/>
              </a:rPr>
              <a:t>Intuitive Visual Feedback:</a:t>
            </a:r>
            <a:r>
              <a:rPr kumimoji="0" lang="en-US" altLang="en-US" sz="2800" b="0" i="0" u="none" strike="noStrike" cap="none" normalizeH="0" baseline="0" dirty="0">
                <a:ln>
                  <a:noFill/>
                </a:ln>
                <a:solidFill>
                  <a:schemeClr val="tx1"/>
                </a:solidFill>
                <a:effectLst/>
              </a:rPr>
              <a:t>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The real-time webcam feed displays dynamic bounding boxes around detected faces. </a:t>
            </a:r>
          </a:p>
          <a:p>
            <a:pPr lvl="3" algn="l" rt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rPr>
              <a:t>The color of the bounding box and accompanying text messages provide instant feedback: green for "Access Granted" and red for "Access Denied" or "Unknown." </a:t>
            </a:r>
          </a:p>
          <a:p>
            <a:endParaRPr lang="en-US" sz="2600" dirty="0">
              <a:latin typeface="+mn-lt"/>
            </a:endParaRPr>
          </a:p>
        </p:txBody>
      </p:sp>
    </p:spTree>
    <p:extLst>
      <p:ext uri="{BB962C8B-B14F-4D97-AF65-F5344CB8AC3E}">
        <p14:creationId xmlns:p14="http://schemas.microsoft.com/office/powerpoint/2010/main" val="313425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47C0-332D-AFE2-6E12-A2E2A262B1C6}"/>
              </a:ext>
            </a:extLst>
          </p:cNvPr>
          <p:cNvSpPr>
            <a:spLocks noGrp="1"/>
          </p:cNvSpPr>
          <p:nvPr>
            <p:ph type="ctrTitle"/>
          </p:nvPr>
        </p:nvSpPr>
        <p:spPr>
          <a:xfrm>
            <a:off x="1066800" y="800100"/>
            <a:ext cx="15544800" cy="553998"/>
          </a:xfrm>
        </p:spPr>
        <p:txBody>
          <a:bodyPr/>
          <a:lstStyle/>
          <a:p>
            <a:r>
              <a:rPr lang="en-US" sz="3600" dirty="0"/>
              <a:t>Detailed System Workflow</a:t>
            </a:r>
          </a:p>
        </p:txBody>
      </p:sp>
      <p:sp>
        <p:nvSpPr>
          <p:cNvPr id="4" name="Rectangle 1">
            <a:extLst>
              <a:ext uri="{FF2B5EF4-FFF2-40B4-BE49-F238E27FC236}">
                <a16:creationId xmlns:a16="http://schemas.microsoft.com/office/drawing/2014/main" id="{89B2B207-39AB-7D36-EEB5-30FFEC3EAF2E}"/>
              </a:ext>
            </a:extLst>
          </p:cNvPr>
          <p:cNvSpPr>
            <a:spLocks noGrp="1" noChangeArrowheads="1"/>
          </p:cNvSpPr>
          <p:nvPr>
            <p:ph type="subTitle" idx="4"/>
          </p:nvPr>
        </p:nvSpPr>
        <p:spPr bwMode="auto">
          <a:xfrm>
            <a:off x="990600" y="1790700"/>
            <a:ext cx="17602200" cy="827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FF0000"/>
                </a:solidFill>
                <a:effectLst/>
                <a:latin typeface="+mn-lt"/>
              </a:rPr>
              <a:t>Conceptual Flow (Access Control):</a:t>
            </a:r>
            <a:endParaRPr kumimoji="0" lang="en-US" altLang="en-US" sz="2800" b="0" i="0" u="none" strike="noStrike" cap="none" normalizeH="0" baseline="0" dirty="0">
              <a:ln>
                <a:noFill/>
              </a:ln>
              <a:solidFill>
                <a:srgbClr val="FF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tx1"/>
                </a:solidFill>
                <a:effectLst/>
                <a:latin typeface="+mn-lt"/>
              </a:rPr>
              <a:t>System Initialization:</a:t>
            </a:r>
            <a:r>
              <a:rPr kumimoji="0" lang="en-US" altLang="en-US" sz="2800" b="0" i="0" u="none" strike="noStrike" cap="none" normalizeH="0" baseline="0" dirty="0">
                <a:ln>
                  <a:noFill/>
                </a:ln>
                <a:solidFill>
                  <a:schemeClr val="tx1"/>
                </a:solidFill>
                <a:effectLst/>
                <a:latin typeface="+mn-lt"/>
              </a:rPr>
              <a:t> Upon execution of access_control.py, the system initializes the webcam and loads all existing </a:t>
            </a:r>
          </a:p>
          <a:p>
            <a:pPr marL="0" marR="0" lvl="0" indent="0" algn="l" defTabSz="914400" rtl="0" eaLnBrk="0" fontAlgn="base" latinLnBrk="0" hangingPunct="0">
              <a:lnSpc>
                <a:spcPct val="100000"/>
              </a:lnSpc>
              <a:spcBef>
                <a:spcPct val="0"/>
              </a:spcBef>
              <a:spcAft>
                <a:spcPct val="0"/>
              </a:spcAft>
              <a:buClrTx/>
              <a:buSzTx/>
              <a:tabLst/>
            </a:pPr>
            <a:r>
              <a:rPr lang="en-US" altLang="en-US" sz="2800" b="0" dirty="0">
                <a:solidFill>
                  <a:schemeClr val="tx1"/>
                </a:solidFill>
                <a:latin typeface="+mn-lt"/>
              </a:rPr>
              <a:t>	</a:t>
            </a:r>
            <a:r>
              <a:rPr kumimoji="0" lang="en-US" altLang="en-US" sz="2800" b="0" i="0" u="none" strike="noStrike" cap="none" normalizeH="0" baseline="0" dirty="0">
                <a:ln>
                  <a:noFill/>
                </a:ln>
                <a:solidFill>
                  <a:schemeClr val="tx1"/>
                </a:solidFill>
                <a:effectLst/>
                <a:latin typeface="+mn-lt"/>
              </a:rPr>
              <a:t>authorized user data (names and face encodings) from authorized_users.csv into memory.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tx1"/>
                </a:solidFill>
                <a:effectLst/>
                <a:latin typeface="+mn-lt"/>
              </a:rPr>
              <a:t>Continuous Frame Capture:</a:t>
            </a:r>
            <a:r>
              <a:rPr kumimoji="0" lang="en-US" altLang="en-US" sz="2800" b="0" i="0" u="none" strike="noStrike" cap="none" normalizeH="0" baseline="0" dirty="0">
                <a:ln>
                  <a:noFill/>
                </a:ln>
                <a:solidFill>
                  <a:schemeClr val="tx1"/>
                </a:solidFill>
                <a:effectLst/>
                <a:latin typeface="+mn-lt"/>
              </a:rPr>
              <a:t> The webcam continuously captures video frames.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1" i="0" u="none" strike="noStrike" cap="none" normalizeH="0" baseline="0" dirty="0">
                <a:ln>
                  <a:noFill/>
                </a:ln>
                <a:solidFill>
                  <a:schemeClr val="tx1"/>
                </a:solidFill>
                <a:effectLst/>
                <a:latin typeface="+mn-lt"/>
              </a:rPr>
              <a:t>Frame Pre-processing:</a:t>
            </a:r>
            <a:r>
              <a:rPr kumimoji="0" lang="en-US" altLang="en-US" sz="2800" b="0" i="0" u="none" strike="noStrike" cap="none" normalizeH="0" baseline="0" dirty="0">
                <a:ln>
                  <a:noFill/>
                </a:ln>
                <a:solidFill>
                  <a:schemeClr val="tx1"/>
                </a:solidFill>
                <a:effectLst/>
                <a:latin typeface="+mn-lt"/>
              </a:rPr>
              <a:t> Each captured frame is resized and converted to RGB format, optimizing it for face detection.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1" i="0" u="none" strike="noStrike" cap="none" normalizeH="0" baseline="0" dirty="0">
                <a:ln>
                  <a:noFill/>
                </a:ln>
                <a:solidFill>
                  <a:schemeClr val="tx1"/>
                </a:solidFill>
                <a:effectLst/>
                <a:latin typeface="+mn-lt"/>
              </a:rPr>
              <a:t>Face Detection:</a:t>
            </a:r>
            <a:r>
              <a:rPr kumimoji="0" lang="en-US" altLang="en-US" sz="2800" b="0" i="0" u="none" strike="noStrike" cap="none" normalizeH="0" baseline="0" dirty="0">
                <a:ln>
                  <a:noFill/>
                </a:ln>
                <a:solidFill>
                  <a:schemeClr val="tx1"/>
                </a:solidFill>
                <a:effectLst/>
                <a:latin typeface="+mn-lt"/>
              </a:rPr>
              <a:t> The </a:t>
            </a:r>
            <a:r>
              <a:rPr kumimoji="0" lang="en-US" altLang="en-US" sz="2800" b="0" i="0" u="none" strike="noStrike" cap="none" normalizeH="0" baseline="0" dirty="0" err="1">
                <a:ln>
                  <a:noFill/>
                </a:ln>
                <a:solidFill>
                  <a:schemeClr val="tx1"/>
                </a:solidFill>
                <a:effectLst/>
                <a:latin typeface="+mn-lt"/>
              </a:rPr>
              <a:t>face_recognition</a:t>
            </a:r>
            <a:r>
              <a:rPr kumimoji="0" lang="en-US" altLang="en-US" sz="2800" b="0" i="0" u="none" strike="noStrike" cap="none" normalizeH="0" baseline="0" dirty="0">
                <a:ln>
                  <a:noFill/>
                </a:ln>
                <a:solidFill>
                  <a:schemeClr val="tx1"/>
                </a:solidFill>
                <a:effectLst/>
                <a:latin typeface="+mn-lt"/>
              </a:rPr>
              <a:t> library rapidly scans the pre-processed frame to identify and locate all </a:t>
            </a:r>
          </a:p>
          <a:p>
            <a:pPr marL="0" marR="0" lvl="0" indent="0" algn="l" defTabSz="914400" rtl="0" eaLnBrk="0" fontAlgn="base" latinLnBrk="0" hangingPunct="0">
              <a:lnSpc>
                <a:spcPct val="100000"/>
              </a:lnSpc>
              <a:spcBef>
                <a:spcPct val="0"/>
              </a:spcBef>
              <a:spcAft>
                <a:spcPct val="0"/>
              </a:spcAft>
              <a:buClrTx/>
              <a:buSzTx/>
              <a:tabLst/>
            </a:pPr>
            <a:r>
              <a:rPr lang="en-US" altLang="en-US" sz="2800" b="0" dirty="0">
                <a:solidFill>
                  <a:schemeClr val="tx1"/>
                </a:solidFill>
                <a:latin typeface="+mn-lt"/>
              </a:rPr>
              <a:t>	</a:t>
            </a:r>
            <a:r>
              <a:rPr kumimoji="0" lang="en-US" altLang="en-US" sz="2800" b="0" i="0" u="none" strike="noStrike" cap="none" normalizeH="0" baseline="0" dirty="0">
                <a:ln>
                  <a:noFill/>
                </a:ln>
                <a:solidFill>
                  <a:schemeClr val="tx1"/>
                </a:solidFill>
                <a:effectLst/>
                <a:latin typeface="+mn-lt"/>
              </a:rPr>
              <a:t>faces present.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800" b="1" i="0" u="none" strike="noStrike" cap="none" normalizeH="0" baseline="0" dirty="0">
                <a:ln>
                  <a:noFill/>
                </a:ln>
                <a:solidFill>
                  <a:schemeClr val="tx1"/>
                </a:solidFill>
                <a:effectLst/>
                <a:latin typeface="+mn-lt"/>
              </a:rPr>
              <a:t>Face Encoding &amp; Comparison:</a:t>
            </a:r>
            <a:r>
              <a:rPr kumimoji="0" lang="en-US" altLang="en-US" sz="2800" b="0" i="0" u="none" strike="noStrike" cap="none" normalizeH="0" baseline="0" dirty="0">
                <a:ln>
                  <a:noFill/>
                </a:ln>
                <a:solidFill>
                  <a:schemeClr val="tx1"/>
                </a:solidFill>
                <a:effectLst/>
                <a:latin typeface="+mn-lt"/>
              </a:rPr>
              <a:t> For each detected face, a unique 128-D face encoding is generated. </a:t>
            </a:r>
          </a:p>
          <a:p>
            <a:pPr marL="0" marR="0" lvl="0" indent="0" algn="l" defTabSz="914400" rtl="0" eaLnBrk="0" fontAlgn="base" latinLnBrk="0" hangingPunct="0">
              <a:lnSpc>
                <a:spcPct val="100000"/>
              </a:lnSpc>
              <a:spcBef>
                <a:spcPct val="0"/>
              </a:spcBef>
              <a:spcAft>
                <a:spcPct val="0"/>
              </a:spcAft>
              <a:buClrTx/>
              <a:buSzTx/>
              <a:tabLst/>
            </a:pPr>
            <a:r>
              <a:rPr lang="en-US" altLang="en-US" sz="2800" b="0" dirty="0">
                <a:solidFill>
                  <a:schemeClr val="tx1"/>
                </a:solidFill>
                <a:latin typeface="+mn-lt"/>
              </a:rPr>
              <a:t>	</a:t>
            </a:r>
            <a:r>
              <a:rPr kumimoji="0" lang="en-US" altLang="en-US" sz="2800" b="0" i="0" u="none" strike="noStrike" cap="none" normalizeH="0" baseline="0" dirty="0">
                <a:ln>
                  <a:noFill/>
                </a:ln>
                <a:solidFill>
                  <a:schemeClr val="tx1"/>
                </a:solidFill>
                <a:effectLst/>
                <a:latin typeface="+mn-lt"/>
              </a:rPr>
              <a:t>This encoding is then compared against the entire set of known authorized face encodings.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800" b="1" i="0" u="none" strike="noStrike" cap="none" normalizeH="0" baseline="0" dirty="0">
                <a:ln>
                  <a:noFill/>
                </a:ln>
                <a:solidFill>
                  <a:schemeClr val="tx1"/>
                </a:solidFill>
                <a:effectLst/>
                <a:latin typeface="+mn-lt"/>
              </a:rPr>
              <a:t>Decision &amp; Logging:</a:t>
            </a:r>
            <a:r>
              <a:rPr kumimoji="0" lang="en-US" altLang="en-US" sz="2800" b="0" i="0" u="none" strike="noStrike" cap="none" normalizeH="0" baseline="0" dirty="0">
                <a:ln>
                  <a:noFill/>
                </a:ln>
                <a:solidFill>
                  <a:schemeClr val="tx1"/>
                </a:solidFill>
                <a:effectLst/>
                <a:latin typeface="+mn-lt"/>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If a strong match (low face distance) is found, the user's name is assigned, and "Access Granted" status is set.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If no match is found, the face is labeled "Unknown," and "Access Denied" status is set.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rPr>
              <a:t>Immediately after the decision, the event (Name, Timestamp, Status) is appended to access_log.csv.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800" b="1" i="0" u="none" strike="noStrike" cap="none" normalizeH="0" baseline="0" dirty="0">
                <a:ln>
                  <a:noFill/>
                </a:ln>
                <a:solidFill>
                  <a:schemeClr val="tx1"/>
                </a:solidFill>
                <a:effectLst/>
                <a:latin typeface="+mn-lt"/>
              </a:rPr>
              <a:t>Visual Overlay:</a:t>
            </a:r>
            <a:r>
              <a:rPr kumimoji="0" lang="en-US" altLang="en-US" sz="2800" b="0" i="0" u="none" strike="noStrike" cap="none" normalizeH="0" baseline="0" dirty="0">
                <a:ln>
                  <a:noFill/>
                </a:ln>
                <a:solidFill>
                  <a:schemeClr val="tx1"/>
                </a:solidFill>
                <a:effectLst/>
                <a:latin typeface="+mn-lt"/>
              </a:rPr>
              <a:t> Bounding boxes (green for granted, red for denied) and status text are drawn directly onto the live </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mn-lt"/>
              </a:rPr>
              <a:t>	video frame.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2800" b="1" i="0" u="none" strike="noStrike" cap="none" normalizeH="0" baseline="0" dirty="0">
                <a:ln>
                  <a:noFill/>
                </a:ln>
                <a:solidFill>
                  <a:schemeClr val="tx1"/>
                </a:solidFill>
                <a:effectLst/>
                <a:latin typeface="+mn-lt"/>
              </a:rPr>
              <a:t>Display &amp; User Input:</a:t>
            </a:r>
            <a:r>
              <a:rPr kumimoji="0" lang="en-US" altLang="en-US" sz="2800" b="0" i="0" u="none" strike="noStrike" cap="none" normalizeH="0" baseline="0" dirty="0">
                <a:ln>
                  <a:noFill/>
                </a:ln>
                <a:solidFill>
                  <a:schemeClr val="tx1"/>
                </a:solidFill>
                <a:effectLst/>
                <a:latin typeface="+mn-lt"/>
              </a:rPr>
              <a:t> The annotated frame is displayed using cv2.imshow. The system simultaneously listens for </a:t>
            </a:r>
          </a:p>
          <a:p>
            <a:pPr marL="0" marR="0" lvl="0" indent="0" algn="l" defTabSz="914400" rtl="0" eaLnBrk="0" fontAlgn="base" latinLnBrk="0" hangingPunct="0">
              <a:lnSpc>
                <a:spcPct val="100000"/>
              </a:lnSpc>
              <a:spcBef>
                <a:spcPct val="0"/>
              </a:spcBef>
              <a:spcAft>
                <a:spcPct val="0"/>
              </a:spcAft>
              <a:buClrTx/>
              <a:buSzTx/>
              <a:tabLst/>
            </a:pPr>
            <a:r>
              <a:rPr lang="en-US" altLang="en-US" sz="2800" b="0" dirty="0">
                <a:solidFill>
                  <a:schemeClr val="tx1"/>
                </a:solidFill>
                <a:latin typeface="+mn-lt"/>
              </a:rPr>
              <a:t>	</a:t>
            </a:r>
            <a:r>
              <a:rPr kumimoji="0" lang="en-US" altLang="en-US" sz="2800" b="0" i="0" u="none" strike="noStrike" cap="none" normalizeH="0" baseline="0" dirty="0">
                <a:ln>
                  <a:noFill/>
                </a:ln>
                <a:solidFill>
                  <a:schemeClr val="tx1"/>
                </a:solidFill>
                <a:effectLst/>
                <a:latin typeface="+mn-lt"/>
              </a:rPr>
              <a:t>keyboard inputs ('Q' to quit, 'A' for registration). </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2800" b="1" i="0" u="none" strike="noStrike" cap="none" normalizeH="0" baseline="0" dirty="0">
                <a:ln>
                  <a:noFill/>
                </a:ln>
                <a:solidFill>
                  <a:schemeClr val="tx1"/>
                </a:solidFill>
                <a:effectLst/>
                <a:latin typeface="+mn-lt"/>
              </a:rPr>
              <a:t>Loop/Exit:</a:t>
            </a:r>
            <a:r>
              <a:rPr kumimoji="0" lang="en-US" altLang="en-US" sz="2800" b="0" i="0" u="none" strike="noStrike" cap="none" normalizeH="0" baseline="0" dirty="0">
                <a:ln>
                  <a:noFill/>
                </a:ln>
                <a:solidFill>
                  <a:schemeClr val="tx1"/>
                </a:solidFill>
                <a:effectLst/>
                <a:latin typeface="+mn-lt"/>
              </a:rPr>
              <a:t> The process loops back to frame capture, or exits if 'Q' is pressed.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58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34FEE-7EC5-ABD7-E3E0-8B1D934E1B9D}"/>
              </a:ext>
            </a:extLst>
          </p:cNvPr>
          <p:cNvSpPr>
            <a:spLocks noGrp="1"/>
          </p:cNvSpPr>
          <p:nvPr>
            <p:ph type="ctrTitle"/>
          </p:nvPr>
        </p:nvSpPr>
        <p:spPr>
          <a:xfrm>
            <a:off x="1066800" y="876300"/>
            <a:ext cx="15544800" cy="553998"/>
          </a:xfrm>
        </p:spPr>
        <p:txBody>
          <a:bodyPr/>
          <a:lstStyle/>
          <a:p>
            <a:r>
              <a:rPr lang="en-US" sz="3600" dirty="0"/>
              <a:t>Detailed System Workflow</a:t>
            </a:r>
          </a:p>
        </p:txBody>
      </p:sp>
      <p:sp>
        <p:nvSpPr>
          <p:cNvPr id="4" name="Rectangle 1">
            <a:extLst>
              <a:ext uri="{FF2B5EF4-FFF2-40B4-BE49-F238E27FC236}">
                <a16:creationId xmlns:a16="http://schemas.microsoft.com/office/drawing/2014/main" id="{2D7F794D-E7E0-4B4E-1FDD-9A0640768AC8}"/>
              </a:ext>
            </a:extLst>
          </p:cNvPr>
          <p:cNvSpPr>
            <a:spLocks noGrp="1" noChangeArrowheads="1"/>
          </p:cNvSpPr>
          <p:nvPr>
            <p:ph type="subTitle" idx="4"/>
          </p:nvPr>
        </p:nvSpPr>
        <p:spPr bwMode="auto">
          <a:xfrm>
            <a:off x="1066800" y="1942623"/>
            <a:ext cx="16611600" cy="6401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mn-lt"/>
              </a:rPr>
              <a:t>Conceptual Flow (User Registration - Integrated 'A' Key):</a:t>
            </a:r>
            <a:endParaRPr kumimoji="0" lang="en-US" altLang="en-US" sz="2800" b="0" i="0" u="none" strike="noStrike" cap="none" normalizeH="0" baseline="0" dirty="0">
              <a:ln>
                <a:noFill/>
              </a:ln>
              <a:solidFill>
                <a:srgbClr val="FF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tx1"/>
                </a:solidFill>
                <a:effectLst/>
                <a:latin typeface="+mn-lt"/>
              </a:rPr>
              <a:t>Admin Initiates:</a:t>
            </a:r>
            <a:r>
              <a:rPr kumimoji="0" lang="en-US" altLang="en-US" sz="2800" b="0" i="0" u="none" strike="noStrike" cap="none" normalizeH="0" baseline="0" dirty="0">
                <a:ln>
                  <a:noFill/>
                </a:ln>
                <a:solidFill>
                  <a:schemeClr val="tx1"/>
                </a:solidFill>
                <a:effectLst/>
                <a:latin typeface="+mn-lt"/>
              </a:rPr>
              <a:t> An administrator presses 'A' during live access control.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tx1"/>
                </a:solidFill>
                <a:effectLst/>
                <a:latin typeface="+mn-lt"/>
              </a:rPr>
              <a:t>Access Control Pause:</a:t>
            </a:r>
            <a:r>
              <a:rPr kumimoji="0" lang="en-US" altLang="en-US" sz="2800" b="0" i="0" u="none" strike="noStrike" cap="none" normalizeH="0" baseline="0" dirty="0">
                <a:ln>
                  <a:noFill/>
                </a:ln>
                <a:solidFill>
                  <a:schemeClr val="tx1"/>
                </a:solidFill>
                <a:effectLst/>
                <a:latin typeface="+mn-lt"/>
              </a:rPr>
              <a:t> The main webcam stream is temporarily released, and its display window is closed to free camera resources.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1" i="0" u="none" strike="noStrike" cap="none" normalizeH="0" baseline="0" dirty="0">
                <a:ln>
                  <a:noFill/>
                </a:ln>
                <a:solidFill>
                  <a:schemeClr val="tx1"/>
                </a:solidFill>
                <a:effectLst/>
                <a:latin typeface="+mn-lt"/>
              </a:rPr>
              <a:t>Name Input:</a:t>
            </a:r>
            <a:r>
              <a:rPr kumimoji="0" lang="en-US" altLang="en-US" sz="2800" b="0" i="0" u="none" strike="noStrike" cap="none" normalizeH="0" baseline="0" dirty="0">
                <a:ln>
                  <a:noFill/>
                </a:ln>
                <a:solidFill>
                  <a:schemeClr val="tx1"/>
                </a:solidFill>
                <a:effectLst/>
                <a:latin typeface="+mn-lt"/>
              </a:rPr>
              <a:t> The system prompts the admin via the console to enter the new user's name. Includes checks for duplicate names and prompts for overwrite confirmation or a new unique name.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1" i="0" u="none" strike="noStrike" cap="none" normalizeH="0" baseline="0" dirty="0">
                <a:ln>
                  <a:noFill/>
                </a:ln>
                <a:solidFill>
                  <a:schemeClr val="tx1"/>
                </a:solidFill>
                <a:effectLst/>
                <a:latin typeface="+mn-lt"/>
              </a:rPr>
              <a:t>Face Capture:</a:t>
            </a:r>
            <a:r>
              <a:rPr kumimoji="0" lang="en-US" altLang="en-US" sz="2800" b="0" i="0" u="none" strike="noStrike" cap="none" normalizeH="0" baseline="0" dirty="0">
                <a:ln>
                  <a:noFill/>
                </a:ln>
                <a:solidFill>
                  <a:schemeClr val="tx1"/>
                </a:solidFill>
                <a:effectLst/>
                <a:latin typeface="+mn-lt"/>
              </a:rPr>
              <a:t> A separate, temporary camera session activates (often without a visible window during capture to keep it clean) to capture the user's face.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800" b="1" i="0" u="none" strike="noStrike" cap="none" normalizeH="0" baseline="0" dirty="0">
                <a:ln>
                  <a:noFill/>
                </a:ln>
                <a:solidFill>
                  <a:schemeClr val="tx1"/>
                </a:solidFill>
                <a:effectLst/>
                <a:latin typeface="+mn-lt"/>
              </a:rPr>
              <a:t>Face Validation &amp; Encoding:</a:t>
            </a:r>
            <a:r>
              <a:rPr kumimoji="0" lang="en-US" altLang="en-US" sz="2800" b="0" i="0" u="none" strike="noStrike" cap="none" normalizeH="0" baseline="0" dirty="0">
                <a:ln>
                  <a:noFill/>
                </a:ln>
                <a:solidFill>
                  <a:schemeClr val="tx1"/>
                </a:solidFill>
                <a:effectLst/>
                <a:latin typeface="+mn-lt"/>
              </a:rPr>
              <a:t> The captured image is analyzed to ensure exactly one face is detected. If valid, its 128-D encoding is generated.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800" b="1" i="0" u="none" strike="noStrike" cap="none" normalizeH="0" baseline="0" dirty="0">
                <a:ln>
                  <a:noFill/>
                </a:ln>
                <a:solidFill>
                  <a:schemeClr val="tx1"/>
                </a:solidFill>
                <a:effectLst/>
                <a:latin typeface="+mn-lt"/>
              </a:rPr>
              <a:t>Data Storage:</a:t>
            </a:r>
            <a:r>
              <a:rPr kumimoji="0" lang="en-US" altLang="en-US" sz="2800" b="0" i="0" u="none" strike="noStrike" cap="none" normalizeH="0" baseline="0" dirty="0">
                <a:ln>
                  <a:noFill/>
                </a:ln>
                <a:solidFill>
                  <a:schemeClr val="tx1"/>
                </a:solidFill>
                <a:effectLst/>
                <a:latin typeface="+mn-lt"/>
              </a:rPr>
              <a:t> The user's name, encoding, and timestamp are saved to authorized_users.csv, and a corresponding image is stored in train/.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800" b="1" i="0" u="none" strike="noStrike" cap="none" normalizeH="0" baseline="0" dirty="0">
                <a:ln>
                  <a:noFill/>
                </a:ln>
                <a:solidFill>
                  <a:schemeClr val="tx1"/>
                </a:solidFill>
                <a:effectLst/>
                <a:latin typeface="+mn-lt"/>
              </a:rPr>
              <a:t>Access Control Resume:</a:t>
            </a:r>
            <a:r>
              <a:rPr kumimoji="0" lang="en-US" altLang="en-US" sz="2800" b="0" i="0" u="none" strike="noStrike" cap="none" normalizeH="0" baseline="0" dirty="0">
                <a:ln>
                  <a:noFill/>
                </a:ln>
                <a:solidFill>
                  <a:schemeClr val="tx1"/>
                </a:solidFill>
                <a:effectLst/>
                <a:latin typeface="+mn-lt"/>
              </a:rPr>
              <a:t> The main webcam is re-initialized, its window reappears, and the authorized_users.csv database is reloaded to include the newly registered individual.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1552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4C31E-9174-0304-1985-53AC0E37C4AD}"/>
              </a:ext>
            </a:extLst>
          </p:cNvPr>
          <p:cNvSpPr>
            <a:spLocks noGrp="1"/>
          </p:cNvSpPr>
          <p:nvPr>
            <p:ph type="title"/>
          </p:nvPr>
        </p:nvSpPr>
        <p:spPr>
          <a:xfrm>
            <a:off x="1543050" y="2950899"/>
            <a:ext cx="3943350" cy="3820885"/>
          </a:xfrm>
          <a:noFill/>
        </p:spPr>
        <p:txBody>
          <a:bodyPr vert="horz" lIns="91440" tIns="45720" rIns="91440" bIns="45720" rtlCol="0" anchor="ctr">
            <a:normAutofit/>
          </a:bodyPr>
          <a:lstStyle/>
          <a:p>
            <a:pPr algn="ctr" rtl="0">
              <a:lnSpc>
                <a:spcPct val="90000"/>
              </a:lnSpc>
              <a:spcBef>
                <a:spcPct val="0"/>
              </a:spcBef>
            </a:pPr>
            <a:r>
              <a:rPr lang="en-US" sz="5400" kern="1200">
                <a:solidFill>
                  <a:srgbClr val="FFFFFF"/>
                </a:solidFill>
                <a:latin typeface="+mj-lt"/>
                <a:ea typeface="+mj-ea"/>
                <a:cs typeface="+mj-cs"/>
              </a:rPr>
              <a:t>Flow Chart</a:t>
            </a:r>
          </a:p>
        </p:txBody>
      </p:sp>
      <p:pic>
        <p:nvPicPr>
          <p:cNvPr id="4" name="Picture 3">
            <a:extLst>
              <a:ext uri="{FF2B5EF4-FFF2-40B4-BE49-F238E27FC236}">
                <a16:creationId xmlns:a16="http://schemas.microsoft.com/office/drawing/2014/main" id="{A8166462-ED95-B198-8E17-D739FF4F1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091" y="1418085"/>
            <a:ext cx="11182400" cy="8698165"/>
          </a:xfrm>
          <a:prstGeom prst="rect">
            <a:avLst/>
          </a:prstGeom>
        </p:spPr>
      </p:pic>
    </p:spTree>
    <p:extLst>
      <p:ext uri="{BB962C8B-B14F-4D97-AF65-F5344CB8AC3E}">
        <p14:creationId xmlns:p14="http://schemas.microsoft.com/office/powerpoint/2010/main" val="169917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omputer&#10;&#10;AI-generated content may be incorrect.">
            <a:extLst>
              <a:ext uri="{FF2B5EF4-FFF2-40B4-BE49-F238E27FC236}">
                <a16:creationId xmlns:a16="http://schemas.microsoft.com/office/drawing/2014/main" id="{265618B2-D8D0-E7D0-4FE5-665CA76259B9}"/>
              </a:ext>
            </a:extLst>
          </p:cNvPr>
          <p:cNvPicPr>
            <a:picLocks noChangeAspect="1"/>
          </p:cNvPicPr>
          <p:nvPr/>
        </p:nvPicPr>
        <p:blipFill>
          <a:blip r:embed="rId2"/>
          <a:srcRect r="20689"/>
          <a:stretch>
            <a:fillRect/>
          </a:stretch>
        </p:blipFill>
        <p:spPr>
          <a:xfrm>
            <a:off x="1" y="10"/>
            <a:ext cx="14504463" cy="10286990"/>
          </a:xfrm>
          <a:prstGeom prst="rect">
            <a:avLst/>
          </a:prstGeom>
        </p:spPr>
      </p:pic>
      <p:sp>
        <p:nvSpPr>
          <p:cNvPr id="77" name="Rectangle 7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DF31E6-0EBE-E3EC-4600-893F630757C6}"/>
              </a:ext>
            </a:extLst>
          </p:cNvPr>
          <p:cNvSpPr>
            <a:spLocks noGrp="1"/>
          </p:cNvSpPr>
          <p:nvPr>
            <p:ph type="ctrTitle"/>
          </p:nvPr>
        </p:nvSpPr>
        <p:spPr>
          <a:xfrm>
            <a:off x="11903103" y="1115170"/>
            <a:ext cx="5168647" cy="2087476"/>
          </a:xfrm>
          <a:noFill/>
        </p:spPr>
        <p:txBody>
          <a:bodyPr vert="horz" lIns="91440" tIns="45720" rIns="91440" bIns="45720" rtlCol="0" anchor="b">
            <a:normAutofit/>
          </a:bodyPr>
          <a:lstStyle/>
          <a:p>
            <a:pPr algn="l" rtl="0">
              <a:lnSpc>
                <a:spcPct val="90000"/>
              </a:lnSpc>
              <a:spcBef>
                <a:spcPct val="0"/>
              </a:spcBef>
            </a:pPr>
            <a:r>
              <a:rPr lang="en-US" sz="7200" kern="1200">
                <a:latin typeface="+mj-lt"/>
                <a:cs typeface="+mj-cs"/>
              </a:rPr>
              <a:t>Add User Functionality</a:t>
            </a:r>
          </a:p>
        </p:txBody>
      </p:sp>
      <p:sp>
        <p:nvSpPr>
          <p:cNvPr id="12" name="Subtitle 11">
            <a:extLst>
              <a:ext uri="{FF2B5EF4-FFF2-40B4-BE49-F238E27FC236}">
                <a16:creationId xmlns:a16="http://schemas.microsoft.com/office/drawing/2014/main" id="{72A48707-2DEF-6A63-D03E-C6D89016A393}"/>
              </a:ext>
            </a:extLst>
          </p:cNvPr>
          <p:cNvSpPr>
            <a:spLocks noGrp="1"/>
          </p:cNvSpPr>
          <p:nvPr>
            <p:ph type="subTitle" idx="4"/>
          </p:nvPr>
        </p:nvSpPr>
        <p:spPr>
          <a:xfrm>
            <a:off x="11903104" y="4032436"/>
            <a:ext cx="5168649" cy="3802298"/>
          </a:xfrm>
          <a:noFill/>
        </p:spPr>
        <p:txBody>
          <a:bodyPr vert="horz" wrap="square" lIns="91440" tIns="45720" rIns="91440" bIns="45720" rtlCol="0" anchor="t">
            <a:normAutofit/>
          </a:bodyPr>
          <a:lstStyle/>
          <a:p>
            <a:pPr algn="l" rtl="0">
              <a:lnSpc>
                <a:spcPct val="90000"/>
              </a:lnSpc>
              <a:spcBef>
                <a:spcPts val="1000"/>
              </a:spcBef>
            </a:pPr>
            <a:r>
              <a:rPr lang="en-US" sz="1900" kern="1200" dirty="0">
                <a:solidFill>
                  <a:schemeClr val="tx1"/>
                </a:solidFill>
                <a:latin typeface="+mn-lt"/>
                <a:cs typeface="+mn-cs"/>
              </a:rPr>
              <a:t>T</a:t>
            </a:r>
            <a:r>
              <a:rPr lang="en-US" sz="2400" kern="1200" dirty="0">
                <a:solidFill>
                  <a:schemeClr val="tx1"/>
                </a:solidFill>
                <a:latin typeface="+mn-lt"/>
                <a:cs typeface="+mn-cs"/>
              </a:rPr>
              <a:t>his screenshot shows the user registration stage where an admin starts the process by clicking on the 'A' key. The program requests the name of the new user, takes a clear face picture with the webcam, and saves the encoded information in the authorized_users.csv file. The picture is also saved in the train/ directory to be used for verification later.</a:t>
            </a:r>
            <a:endParaRPr lang="en-US" sz="2400" kern="1200" dirty="0">
              <a:solidFill>
                <a:schemeClr val="tx1"/>
              </a:solidFill>
              <a:latin typeface="+mn-lt"/>
              <a:ea typeface="Calibri"/>
            </a:endParaRPr>
          </a:p>
          <a:p>
            <a:pPr algn="l" rtl="0">
              <a:lnSpc>
                <a:spcPct val="90000"/>
              </a:lnSpc>
              <a:spcBef>
                <a:spcPts val="1000"/>
              </a:spcBef>
            </a:pPr>
            <a:endParaRPr lang="en-US" sz="2400" kern="1200" dirty="0">
              <a:solidFill>
                <a:schemeClr val="tx1"/>
              </a:solidFill>
              <a:latin typeface="+mn-lt"/>
              <a:ea typeface="Calibri"/>
            </a:endParaRPr>
          </a:p>
        </p:txBody>
      </p:sp>
    </p:spTree>
    <p:extLst>
      <p:ext uri="{BB962C8B-B14F-4D97-AF65-F5344CB8AC3E}">
        <p14:creationId xmlns:p14="http://schemas.microsoft.com/office/powerpoint/2010/main" val="3218253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5886E9-484E-2EBD-4ABE-D94D2B383E1F}"/>
              </a:ext>
            </a:extLst>
          </p:cNvPr>
          <p:cNvSpPr>
            <a:spLocks noGrp="1"/>
          </p:cNvSpPr>
          <p:nvPr>
            <p:ph type="ctrTitle"/>
          </p:nvPr>
        </p:nvSpPr>
        <p:spPr>
          <a:xfrm>
            <a:off x="958323" y="958789"/>
            <a:ext cx="5357715" cy="5360274"/>
          </a:xfrm>
        </p:spPr>
        <p:txBody>
          <a:bodyPr vert="horz" lIns="91440" tIns="45720" rIns="91440" bIns="45720" rtlCol="0" anchor="b">
            <a:normAutofit/>
          </a:bodyPr>
          <a:lstStyle/>
          <a:p>
            <a:pPr algn="l" rtl="0">
              <a:lnSpc>
                <a:spcPct val="90000"/>
              </a:lnSpc>
              <a:spcBef>
                <a:spcPct val="0"/>
              </a:spcBef>
            </a:pPr>
            <a:r>
              <a:rPr lang="en-US" sz="7700" kern="1200">
                <a:solidFill>
                  <a:schemeClr val="tx1"/>
                </a:solidFill>
                <a:latin typeface="+mj-lt"/>
                <a:ea typeface="+mj-ea"/>
                <a:cs typeface="+mj-cs"/>
              </a:rPr>
              <a:t> Registration Completed Message</a:t>
            </a:r>
          </a:p>
        </p:txBody>
      </p:sp>
      <p:sp>
        <p:nvSpPr>
          <p:cNvPr id="3" name="Subtitle 2">
            <a:extLst>
              <a:ext uri="{FF2B5EF4-FFF2-40B4-BE49-F238E27FC236}">
                <a16:creationId xmlns:a16="http://schemas.microsoft.com/office/drawing/2014/main" id="{B6EA20FA-B61A-C425-5EF5-31C717690329}"/>
              </a:ext>
            </a:extLst>
          </p:cNvPr>
          <p:cNvSpPr>
            <a:spLocks noGrp="1"/>
          </p:cNvSpPr>
          <p:nvPr>
            <p:ph type="subTitle" idx="4"/>
          </p:nvPr>
        </p:nvSpPr>
        <p:spPr>
          <a:xfrm>
            <a:off x="958323" y="6946741"/>
            <a:ext cx="5357715" cy="2338991"/>
          </a:xfrm>
        </p:spPr>
        <p:txBody>
          <a:bodyPr vert="horz" lIns="91440" tIns="45720" rIns="91440" bIns="45720" rtlCol="0">
            <a:normAutofit/>
          </a:bodyPr>
          <a:lstStyle/>
          <a:p>
            <a:pPr algn="l" rtl="0">
              <a:lnSpc>
                <a:spcPct val="90000"/>
              </a:lnSpc>
              <a:spcBef>
                <a:spcPts val="1000"/>
              </a:spcBef>
            </a:pPr>
            <a:r>
              <a:rPr lang="en-US" sz="2200" kern="1200">
                <a:solidFill>
                  <a:schemeClr val="tx1"/>
                </a:solidFill>
                <a:latin typeface="+mn-lt"/>
                <a:ea typeface="+mn-ea"/>
                <a:cs typeface="+mn-cs"/>
              </a:rPr>
              <a:t>Once the registration completes, a confirmation message is shown. It gives a confirmation that the new user's information along with facial encoding and timestamp has been saved, and the system is ready to resume live access monitoring with the modified user data.</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6613900"/>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01BB27B0-C6AF-CF46-9FF7-74D9D04FE606}"/>
              </a:ext>
            </a:extLst>
          </p:cNvPr>
          <p:cNvPicPr>
            <a:picLocks noChangeAspect="1"/>
          </p:cNvPicPr>
          <p:nvPr/>
        </p:nvPicPr>
        <p:blipFill>
          <a:blip r:embed="rId2"/>
          <a:stretch>
            <a:fillRect/>
          </a:stretch>
        </p:blipFill>
        <p:spPr>
          <a:xfrm>
            <a:off x="6981444" y="1561676"/>
            <a:ext cx="10821924" cy="7726348"/>
          </a:xfrm>
          <a:prstGeom prst="rect">
            <a:avLst/>
          </a:prstGeom>
        </p:spPr>
      </p:pic>
    </p:spTree>
    <p:extLst>
      <p:ext uri="{BB962C8B-B14F-4D97-AF65-F5344CB8AC3E}">
        <p14:creationId xmlns:p14="http://schemas.microsoft.com/office/powerpoint/2010/main" val="2133843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TotalTime>
  <Words>1623</Words>
  <Application>Microsoft Office PowerPoint</Application>
  <PresentationFormat>Custom</PresentationFormat>
  <Paragraphs>94</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Internship Program: Soulvibe.Tech</vt:lpstr>
      <vt:lpstr>Introduction</vt:lpstr>
      <vt:lpstr>Key Features &amp; Functionality Deep Dive</vt:lpstr>
      <vt:lpstr>Key Features &amp; Functionality Deep Dive</vt:lpstr>
      <vt:lpstr>Detailed System Workflow</vt:lpstr>
      <vt:lpstr>Detailed System Workflow</vt:lpstr>
      <vt:lpstr>Flow Chart</vt:lpstr>
      <vt:lpstr>Add User Functionality</vt:lpstr>
      <vt:lpstr> Registration Completed Message</vt:lpstr>
      <vt:lpstr>Access Control Functionality</vt:lpstr>
      <vt:lpstr>Access Granted </vt:lpstr>
      <vt:lpstr>Access Denied</vt:lpstr>
      <vt:lpstr>Authorized Users CSV File</vt:lpstr>
      <vt:lpstr>Access Log CSV File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Order Analysis Using SQL”</dc:title>
  <dc:creator>sai reddy</dc:creator>
  <cp:lastModifiedBy>Tirumala Rao</cp:lastModifiedBy>
  <cp:revision>72</cp:revision>
  <dcterms:created xsi:type="dcterms:W3CDTF">2025-05-29T13:41:19Z</dcterms:created>
  <dcterms:modified xsi:type="dcterms:W3CDTF">2025-06-01T06:43:30Z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2025-05-09T00:00:00Z</vt:filetime>
  </property>
  <property fmtid="{D5CDD505-2E9C-101B-9397-08002B2CF9AE}" pid="3" name="Creator">
    <vt:lpwstr>Microsoft® PowerPoint® 2021</vt:lpwstr>
  </property>
  <property fmtid="{D5CDD505-2E9C-101B-9397-08002B2CF9AE}" pid="4" name="LastSaved">
    <vt:filetime>2025-05-29T00:00:00Z</vt:filetime>
  </property>
  <property fmtid="{D5CDD505-2E9C-101B-9397-08002B2CF9AE}" pid="5" name="Producer">
    <vt:lpwstr>Microsoft® PowerPoint® 2021</vt:lpwstr>
  </property>
</Properties>
</file>